
<file path=[Content_Types].xml><?xml version="1.0" encoding="utf-8"?>
<Types xmlns="http://schemas.openxmlformats.org/package/2006/content-types">
  <Override PartName="/ppt/slides/slide6.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Default Extension="vsdx" ContentType="application/vnd.ms-visio.drawing"/>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Default Extension="vml" ContentType="application/vnd.openxmlformats-officedocument.vmlDrawin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3"/>
  </p:notesMasterIdLst>
  <p:sldIdLst>
    <p:sldId id="256" r:id="rId2"/>
    <p:sldId id="260" r:id="rId3"/>
    <p:sldId id="266" r:id="rId4"/>
    <p:sldId id="300" r:id="rId5"/>
    <p:sldId id="292" r:id="rId6"/>
    <p:sldId id="267" r:id="rId7"/>
    <p:sldId id="268" r:id="rId8"/>
    <p:sldId id="261" r:id="rId9"/>
    <p:sldId id="270" r:id="rId10"/>
    <p:sldId id="271" r:id="rId11"/>
    <p:sldId id="291" r:id="rId12"/>
    <p:sldId id="296" r:id="rId13"/>
    <p:sldId id="299" r:id="rId14"/>
    <p:sldId id="297" r:id="rId15"/>
    <p:sldId id="304" r:id="rId16"/>
    <p:sldId id="303" r:id="rId17"/>
    <p:sldId id="302" r:id="rId18"/>
    <p:sldId id="276" r:id="rId19"/>
    <p:sldId id="280" r:id="rId20"/>
    <p:sldId id="281" r:id="rId21"/>
    <p:sldId id="265"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6F7A"/>
    <a:srgbClr val="425860"/>
    <a:srgbClr val="398E3D"/>
    <a:srgbClr val="FF6D00"/>
    <a:srgbClr val="F1F5F8"/>
    <a:srgbClr val="F9F9F9"/>
    <a:srgbClr val="2C7130"/>
    <a:srgbClr val="CC5600"/>
    <a:srgbClr val="FB7716"/>
    <a:srgbClr val="44566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1" autoAdjust="0"/>
    <p:restoredTop sz="94674"/>
  </p:normalViewPr>
  <p:slideViewPr>
    <p:cSldViewPr snapToGrid="0" snapToObjects="1">
      <p:cViewPr varScale="1">
        <p:scale>
          <a:sx n="59" d="100"/>
          <a:sy n="59" d="100"/>
        </p:scale>
        <p:origin x="-72" y="-714"/>
      </p:cViewPr>
      <p:guideLst>
        <p:guide orient="horz" pos="1791"/>
        <p:guide orient="horz" pos="3157"/>
        <p:guide pos="3779"/>
        <p:guide pos="481"/>
        <p:guide pos="7242"/>
      </p:guideLst>
    </p:cSldViewPr>
  </p:slideViewPr>
  <p:notesTextViewPr>
    <p:cViewPr>
      <p:scale>
        <a:sx n="1" d="1"/>
        <a:sy n="1" d="1"/>
      </p:scale>
      <p:origin x="0" y="0"/>
    </p:cViewPr>
  </p:notesTextViewPr>
  <p:sorterViewPr>
    <p:cViewPr varScale="1">
      <p:scale>
        <a:sx n="1" d="1"/>
        <a:sy n="1" d="1"/>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310C7-34AD-4809-85FC-EC5926D1B62B}" type="datetimeFigureOut">
              <a:rPr lang="zh-CN" altLang="en-US" smtClean="0"/>
              <a:pPr/>
              <a:t>2023/5/8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62265C-CFB5-4B78-A429-8BCFC2FD0A76}"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7</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12</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13</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14</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15</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16</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17</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bg>
      <p:bgPr>
        <a:solidFill>
          <a:srgbClr val="546F7A"/>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atin typeface="Segoe UI Light" panose="020B0502040204020203" charset="0"/>
                <a:ea typeface="Segoe UI Light" panose="020B0502040204020203" charset="0"/>
                <a:cs typeface="Segoe UI Light" panose="020B0502040204020203" charset="0"/>
              </a:defRPr>
            </a:lvl1pPr>
          </a:lstStyle>
          <a:p>
            <a:pPr lvl="0"/>
            <a:r>
              <a:rPr kumimoji="1" lang="en-US" altLang="zh-CN" dirty="0" smtClean="0"/>
              <a:t>CLICK</a:t>
            </a:r>
            <a:r>
              <a:rPr kumimoji="1" lang="zh-CN" altLang="en-US" dirty="0" smtClean="0"/>
              <a:t> </a:t>
            </a:r>
            <a:r>
              <a:rPr kumimoji="1" lang="en-US" altLang="zh-CN" dirty="0" smtClean="0"/>
              <a:t>HERE</a:t>
            </a:r>
            <a:r>
              <a:rPr kumimoji="1" lang="zh-CN" altLang="en-US" dirty="0" smtClean="0"/>
              <a:t> </a:t>
            </a:r>
            <a:r>
              <a:rPr kumimoji="1" lang="en-US" altLang="zh-CN" dirty="0" smtClean="0"/>
              <a:t>TO</a:t>
            </a:r>
            <a:r>
              <a:rPr kumimoji="1" lang="zh-CN" altLang="en-US" dirty="0" smtClean="0"/>
              <a:t> </a:t>
            </a:r>
            <a:r>
              <a:rPr kumimoji="1" lang="en-US" altLang="zh-CN" dirty="0" smtClean="0"/>
              <a:t>ADD</a:t>
            </a:r>
            <a:r>
              <a:rPr kumimoji="1" lang="zh-CN" altLang="en-US" dirty="0" smtClean="0"/>
              <a:t> </a:t>
            </a:r>
            <a:r>
              <a:rPr kumimoji="1" lang="en-US" altLang="zh-CN" dirty="0" smtClean="0"/>
              <a:t>YOUR</a:t>
            </a:r>
            <a:r>
              <a:rPr kumimoji="1" lang="zh-CN" altLang="en-US" dirty="0" smtClean="0"/>
              <a:t> </a:t>
            </a:r>
            <a:r>
              <a:rPr kumimoji="1" lang="en-US" altLang="zh-CN" dirty="0" smtClean="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latin typeface="Segoe UI Light" panose="020B0502040204020203" charset="0"/>
                <a:ea typeface="Segoe UI Light" panose="020B0502040204020203" charset="0"/>
                <a:cs typeface="Segoe UI Light" panose="020B0502040204020203" charset="0"/>
              </a:defRPr>
            </a:lvl1pPr>
          </a:lstStyle>
          <a:p>
            <a:pPr lvl="0"/>
            <a:r>
              <a:rPr kumimoji="1" lang="en-US" altLang="zh-CN" dirty="0" smtClean="0"/>
              <a:t>01</a:t>
            </a:r>
            <a:endParaRPr kumimoji="1" lang="zh-CN" altLang="en-US" dirty="0"/>
          </a:p>
        </p:txBody>
      </p:sp>
      <p:sp>
        <p:nvSpPr>
          <p:cNvPr id="4" name="图片占位符 8"/>
          <p:cNvSpPr>
            <a:spLocks noGrp="1"/>
          </p:cNvSpPr>
          <p:nvPr>
            <p:ph type="pic" sz="quarter" idx="14" hasCustomPrompt="1"/>
          </p:nvPr>
        </p:nvSpPr>
        <p:spPr>
          <a:xfrm>
            <a:off x="376768" y="5989475"/>
            <a:ext cx="1960033" cy="533400"/>
          </a:xfrm>
          <a:prstGeom prst="rect">
            <a:avLst/>
          </a:prstGeom>
        </p:spPr>
        <p:txBody>
          <a:bodyPr vert="horz" anchor="ctr"/>
          <a:lstStyle>
            <a:lvl1pPr marL="0" indent="0" algn="ctr">
              <a:buNone/>
              <a:defRPr sz="1600" b="1">
                <a:latin typeface="Segoe UI Light" panose="020B0502040204020203" charset="0"/>
                <a:ea typeface="Segoe UI Light" panose="020B0502040204020203" charset="0"/>
                <a:cs typeface="Segoe UI Light" panose="020B0502040204020203" charset="0"/>
              </a:defRPr>
            </a:lvl1pPr>
          </a:lstStyle>
          <a:p>
            <a:r>
              <a:rPr kumimoji="1" lang="en-US" altLang="zh-CN" sz="1600" b="1" dirty="0" smtClean="0"/>
              <a:t>LOGO&amp;PIC</a:t>
            </a:r>
            <a:r>
              <a:rPr kumimoji="1" lang="zh-CN" altLang="en-US" sz="1600" b="1" dirty="0" smtClean="0"/>
              <a:t> </a:t>
            </a:r>
            <a:r>
              <a:rPr kumimoji="1" lang="en-US" altLang="zh-CN" sz="1600" b="1" dirty="0" smtClean="0"/>
              <a:t>HERE</a:t>
            </a:r>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Visio___1.vsdx"/><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6223000"/>
            <a:ext cx="12192000" cy="635000"/>
          </a:xfrm>
          <a:prstGeom prst="rect">
            <a:avLst/>
          </a:prstGeom>
          <a:solidFill>
            <a:srgbClr val="445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60974" y="3291840"/>
            <a:ext cx="10707754" cy="830997"/>
          </a:xfrm>
          <a:prstGeom prst="rect">
            <a:avLst/>
          </a:prstGeom>
        </p:spPr>
        <p:txBody>
          <a:bodyPr wrap="square">
            <a:spAutoFit/>
          </a:bodyPr>
          <a:lstStyle/>
          <a:p>
            <a:pPr algn="ctr"/>
            <a:r>
              <a:rPr lang="zh-CN" altLang="en-US" sz="4800" smtClean="0">
                <a:solidFill>
                  <a:schemeClr val="bg1"/>
                </a:solidFill>
              </a:rPr>
              <a:t>流浪</a:t>
            </a:r>
            <a:r>
              <a:rPr lang="zh-CN" altLang="en-US" sz="4800" dirty="0" smtClean="0">
                <a:solidFill>
                  <a:schemeClr val="bg1"/>
                </a:solidFill>
              </a:rPr>
              <a:t>猫狗救助救援网站</a:t>
            </a:r>
            <a:endParaRPr lang="en-US" altLang="zh-CN" sz="4800" b="1" dirty="0">
              <a:solidFill>
                <a:schemeClr val="bg1"/>
              </a:solidFill>
            </a:endParaRPr>
          </a:p>
        </p:txBody>
      </p:sp>
      <p:grpSp>
        <p:nvGrpSpPr>
          <p:cNvPr id="21" name="组合 20"/>
          <p:cNvGrpSpPr/>
          <p:nvPr/>
        </p:nvGrpSpPr>
        <p:grpSpPr>
          <a:xfrm>
            <a:off x="4769529" y="541051"/>
            <a:ext cx="2638414" cy="2624498"/>
            <a:chOff x="4769529" y="541051"/>
            <a:chExt cx="2638414" cy="2624498"/>
          </a:xfrm>
        </p:grpSpPr>
        <p:grpSp>
          <p:nvGrpSpPr>
            <p:cNvPr id="3" name="Group 74"/>
            <p:cNvGrpSpPr>
              <a:grpSpLocks noChangeAspect="1"/>
            </p:cNvGrpSpPr>
            <p:nvPr/>
          </p:nvGrpSpPr>
          <p:grpSpPr bwMode="auto">
            <a:xfrm>
              <a:off x="4769529" y="541051"/>
              <a:ext cx="2638414" cy="2624498"/>
              <a:chOff x="5429" y="2125"/>
              <a:chExt cx="569" cy="566"/>
            </a:xfrm>
            <a:solidFill>
              <a:schemeClr val="bg1"/>
            </a:solidFill>
          </p:grpSpPr>
          <p:sp>
            <p:nvSpPr>
              <p:cNvPr id="4" name="Freeform 75"/>
              <p:cNvSpPr/>
              <p:nvPr/>
            </p:nvSpPr>
            <p:spPr bwMode="auto">
              <a:xfrm>
                <a:off x="5639" y="2603"/>
                <a:ext cx="149" cy="22"/>
              </a:xfrm>
              <a:custGeom>
                <a:avLst/>
                <a:gdLst>
                  <a:gd name="T0" fmla="*/ 210 w 210"/>
                  <a:gd name="T1" fmla="*/ 16 h 32"/>
                  <a:gd name="T2" fmla="*/ 195 w 210"/>
                  <a:gd name="T3" fmla="*/ 0 h 32"/>
                  <a:gd name="T4" fmla="*/ 15 w 210"/>
                  <a:gd name="T5" fmla="*/ 0 h 32"/>
                  <a:gd name="T6" fmla="*/ 0 w 210"/>
                  <a:gd name="T7" fmla="*/ 16 h 32"/>
                  <a:gd name="T8" fmla="*/ 0 w 210"/>
                  <a:gd name="T9" fmla="*/ 16 h 32"/>
                  <a:gd name="T10" fmla="*/ 15 w 210"/>
                  <a:gd name="T11" fmla="*/ 32 h 32"/>
                  <a:gd name="T12" fmla="*/ 195 w 210"/>
                  <a:gd name="T13" fmla="*/ 32 h 32"/>
                  <a:gd name="T14" fmla="*/ 210 w 210"/>
                  <a:gd name="T15" fmla="*/ 16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2">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2"/>
                      <a:pt x="15" y="32"/>
                    </a:cubicBezTo>
                    <a:cubicBezTo>
                      <a:pt x="195" y="32"/>
                      <a:pt x="195" y="32"/>
                      <a:pt x="195" y="32"/>
                    </a:cubicBezTo>
                    <a:cubicBezTo>
                      <a:pt x="203" y="32"/>
                      <a:pt x="210" y="24"/>
                      <a:pt x="210" y="1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76"/>
              <p:cNvSpPr/>
              <p:nvPr/>
            </p:nvSpPr>
            <p:spPr bwMode="auto">
              <a:xfrm>
                <a:off x="5702" y="2125"/>
                <a:ext cx="23" cy="94"/>
              </a:xfrm>
              <a:custGeom>
                <a:avLst/>
                <a:gdLst>
                  <a:gd name="T0" fmla="*/ 16 w 32"/>
                  <a:gd name="T1" fmla="*/ 132 h 132"/>
                  <a:gd name="T2" fmla="*/ 32 w 32"/>
                  <a:gd name="T3" fmla="*/ 116 h 132"/>
                  <a:gd name="T4" fmla="*/ 32 w 32"/>
                  <a:gd name="T5" fmla="*/ 16 h 132"/>
                  <a:gd name="T6" fmla="*/ 16 w 32"/>
                  <a:gd name="T7" fmla="*/ 0 h 132"/>
                  <a:gd name="T8" fmla="*/ 16 w 32"/>
                  <a:gd name="T9" fmla="*/ 0 h 132"/>
                  <a:gd name="T10" fmla="*/ 0 w 32"/>
                  <a:gd name="T11" fmla="*/ 16 h 132"/>
                  <a:gd name="T12" fmla="*/ 0 w 32"/>
                  <a:gd name="T13" fmla="*/ 116 h 132"/>
                  <a:gd name="T14" fmla="*/ 16 w 32"/>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2">
                    <a:moveTo>
                      <a:pt x="16" y="132"/>
                    </a:moveTo>
                    <a:cubicBezTo>
                      <a:pt x="25" y="132"/>
                      <a:pt x="32" y="125"/>
                      <a:pt x="32" y="116"/>
                    </a:cubicBezTo>
                    <a:cubicBezTo>
                      <a:pt x="32" y="16"/>
                      <a:pt x="32" y="16"/>
                      <a:pt x="32" y="16"/>
                    </a:cubicBezTo>
                    <a:cubicBezTo>
                      <a:pt x="32" y="7"/>
                      <a:pt x="25" y="0"/>
                      <a:pt x="16" y="0"/>
                    </a:cubicBezTo>
                    <a:cubicBezTo>
                      <a:pt x="16" y="0"/>
                      <a:pt x="16" y="0"/>
                      <a:pt x="16" y="0"/>
                    </a:cubicBezTo>
                    <a:cubicBezTo>
                      <a:pt x="7" y="0"/>
                      <a:pt x="0" y="7"/>
                      <a:pt x="0" y="16"/>
                    </a:cubicBezTo>
                    <a:cubicBezTo>
                      <a:pt x="0" y="116"/>
                      <a:pt x="0" y="116"/>
                      <a:pt x="0" y="116"/>
                    </a:cubicBezTo>
                    <a:cubicBezTo>
                      <a:pt x="0" y="125"/>
                      <a:pt x="7" y="132"/>
                      <a:pt x="16" y="132"/>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77"/>
              <p:cNvSpPr/>
              <p:nvPr/>
            </p:nvSpPr>
            <p:spPr bwMode="auto">
              <a:xfrm>
                <a:off x="5802" y="2160"/>
                <a:ext cx="61" cy="87"/>
              </a:xfrm>
              <a:custGeom>
                <a:avLst/>
                <a:gdLst>
                  <a:gd name="T0" fmla="*/ 10 w 86"/>
                  <a:gd name="T1" fmla="*/ 119 h 123"/>
                  <a:gd name="T2" fmla="*/ 32 w 86"/>
                  <a:gd name="T3" fmla="*/ 113 h 123"/>
                  <a:gd name="T4" fmla="*/ 82 w 86"/>
                  <a:gd name="T5" fmla="*/ 26 h 123"/>
                  <a:gd name="T6" fmla="*/ 76 w 86"/>
                  <a:gd name="T7" fmla="*/ 5 h 123"/>
                  <a:gd name="T8" fmla="*/ 76 w 86"/>
                  <a:gd name="T9" fmla="*/ 5 h 123"/>
                  <a:gd name="T10" fmla="*/ 55 w 86"/>
                  <a:gd name="T11" fmla="*/ 10 h 123"/>
                  <a:gd name="T12" fmla="*/ 5 w 86"/>
                  <a:gd name="T13" fmla="*/ 97 h 123"/>
                  <a:gd name="T14" fmla="*/ 10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10" y="119"/>
                    </a:moveTo>
                    <a:cubicBezTo>
                      <a:pt x="18" y="123"/>
                      <a:pt x="27" y="120"/>
                      <a:pt x="32" y="113"/>
                    </a:cubicBezTo>
                    <a:cubicBezTo>
                      <a:pt x="82" y="26"/>
                      <a:pt x="82" y="26"/>
                      <a:pt x="82" y="26"/>
                    </a:cubicBezTo>
                    <a:cubicBezTo>
                      <a:pt x="86" y="19"/>
                      <a:pt x="83" y="9"/>
                      <a:pt x="76" y="5"/>
                    </a:cubicBezTo>
                    <a:cubicBezTo>
                      <a:pt x="76" y="5"/>
                      <a:pt x="76" y="5"/>
                      <a:pt x="76" y="5"/>
                    </a:cubicBezTo>
                    <a:cubicBezTo>
                      <a:pt x="69" y="0"/>
                      <a:pt x="59" y="3"/>
                      <a:pt x="55" y="10"/>
                    </a:cubicBezTo>
                    <a:cubicBezTo>
                      <a:pt x="5" y="97"/>
                      <a:pt x="5" y="97"/>
                      <a:pt x="5" y="97"/>
                    </a:cubicBezTo>
                    <a:cubicBezTo>
                      <a:pt x="0" y="105"/>
                      <a:pt x="3" y="114"/>
                      <a:pt x="10" y="119"/>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78"/>
              <p:cNvSpPr/>
              <p:nvPr/>
            </p:nvSpPr>
            <p:spPr bwMode="auto">
              <a:xfrm>
                <a:off x="5876" y="2260"/>
                <a:ext cx="87" cy="62"/>
              </a:xfrm>
              <a:custGeom>
                <a:avLst/>
                <a:gdLst>
                  <a:gd name="T0" fmla="*/ 5 w 123"/>
                  <a:gd name="T1" fmla="*/ 76 h 86"/>
                  <a:gd name="T2" fmla="*/ 26 w 123"/>
                  <a:gd name="T3" fmla="*/ 82 h 86"/>
                  <a:gd name="T4" fmla="*/ 113 w 123"/>
                  <a:gd name="T5" fmla="*/ 31 h 86"/>
                  <a:gd name="T6" fmla="*/ 118 w 123"/>
                  <a:gd name="T7" fmla="*/ 10 h 86"/>
                  <a:gd name="T8" fmla="*/ 118 w 123"/>
                  <a:gd name="T9" fmla="*/ 10 h 86"/>
                  <a:gd name="T10" fmla="*/ 97 w 123"/>
                  <a:gd name="T11" fmla="*/ 4 h 86"/>
                  <a:gd name="T12" fmla="*/ 10 w 123"/>
                  <a:gd name="T13" fmla="*/ 55 h 86"/>
                  <a:gd name="T14" fmla="*/ 5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5" y="76"/>
                    </a:moveTo>
                    <a:cubicBezTo>
                      <a:pt x="9" y="83"/>
                      <a:pt x="19" y="86"/>
                      <a:pt x="26" y="82"/>
                    </a:cubicBezTo>
                    <a:cubicBezTo>
                      <a:pt x="113" y="31"/>
                      <a:pt x="113" y="31"/>
                      <a:pt x="113" y="31"/>
                    </a:cubicBezTo>
                    <a:cubicBezTo>
                      <a:pt x="120" y="27"/>
                      <a:pt x="123" y="18"/>
                      <a:pt x="118" y="10"/>
                    </a:cubicBezTo>
                    <a:cubicBezTo>
                      <a:pt x="118" y="10"/>
                      <a:pt x="118" y="10"/>
                      <a:pt x="118" y="10"/>
                    </a:cubicBezTo>
                    <a:cubicBezTo>
                      <a:pt x="114" y="3"/>
                      <a:pt x="105" y="0"/>
                      <a:pt x="97" y="4"/>
                    </a:cubicBezTo>
                    <a:cubicBezTo>
                      <a:pt x="10" y="55"/>
                      <a:pt x="10" y="55"/>
                      <a:pt x="10" y="55"/>
                    </a:cubicBezTo>
                    <a:cubicBezTo>
                      <a:pt x="3" y="59"/>
                      <a:pt x="0" y="68"/>
                      <a:pt x="5" y="7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79"/>
              <p:cNvSpPr/>
              <p:nvPr/>
            </p:nvSpPr>
            <p:spPr bwMode="auto">
              <a:xfrm>
                <a:off x="5905" y="2399"/>
                <a:ext cx="93" cy="22"/>
              </a:xfrm>
              <a:custGeom>
                <a:avLst/>
                <a:gdLst>
                  <a:gd name="T0" fmla="*/ 0 w 131"/>
                  <a:gd name="T1" fmla="*/ 15 h 31"/>
                  <a:gd name="T2" fmla="*/ 15 w 131"/>
                  <a:gd name="T3" fmla="*/ 31 h 31"/>
                  <a:gd name="T4" fmla="*/ 115 w 131"/>
                  <a:gd name="T5" fmla="*/ 31 h 31"/>
                  <a:gd name="T6" fmla="*/ 131 w 131"/>
                  <a:gd name="T7" fmla="*/ 15 h 31"/>
                  <a:gd name="T8" fmla="*/ 131 w 131"/>
                  <a:gd name="T9" fmla="*/ 15 h 31"/>
                  <a:gd name="T10" fmla="*/ 115 w 131"/>
                  <a:gd name="T11" fmla="*/ 0 h 31"/>
                  <a:gd name="T12" fmla="*/ 15 w 131"/>
                  <a:gd name="T13" fmla="*/ 0 h 31"/>
                  <a:gd name="T14" fmla="*/ 0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0" y="15"/>
                    </a:moveTo>
                    <a:cubicBezTo>
                      <a:pt x="0" y="24"/>
                      <a:pt x="7" y="31"/>
                      <a:pt x="15" y="31"/>
                    </a:cubicBezTo>
                    <a:cubicBezTo>
                      <a:pt x="115" y="31"/>
                      <a:pt x="115" y="31"/>
                      <a:pt x="115" y="31"/>
                    </a:cubicBezTo>
                    <a:cubicBezTo>
                      <a:pt x="124" y="31"/>
                      <a:pt x="131" y="24"/>
                      <a:pt x="131" y="15"/>
                    </a:cubicBezTo>
                    <a:cubicBezTo>
                      <a:pt x="131" y="15"/>
                      <a:pt x="131" y="15"/>
                      <a:pt x="131" y="15"/>
                    </a:cubicBezTo>
                    <a:cubicBezTo>
                      <a:pt x="131" y="7"/>
                      <a:pt x="124" y="0"/>
                      <a:pt x="115" y="0"/>
                    </a:cubicBezTo>
                    <a:cubicBezTo>
                      <a:pt x="15" y="0"/>
                      <a:pt x="15" y="0"/>
                      <a:pt x="15" y="0"/>
                    </a:cubicBezTo>
                    <a:cubicBezTo>
                      <a:pt x="7" y="0"/>
                      <a:pt x="0" y="7"/>
                      <a:pt x="0" y="15"/>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80"/>
              <p:cNvSpPr/>
              <p:nvPr/>
            </p:nvSpPr>
            <p:spPr bwMode="auto">
              <a:xfrm>
                <a:off x="5564" y="2160"/>
                <a:ext cx="61" cy="87"/>
              </a:xfrm>
              <a:custGeom>
                <a:avLst/>
                <a:gdLst>
                  <a:gd name="T0" fmla="*/ 76 w 86"/>
                  <a:gd name="T1" fmla="*/ 119 h 123"/>
                  <a:gd name="T2" fmla="*/ 81 w 86"/>
                  <a:gd name="T3" fmla="*/ 97 h 123"/>
                  <a:gd name="T4" fmla="*/ 31 w 86"/>
                  <a:gd name="T5" fmla="*/ 10 h 123"/>
                  <a:gd name="T6" fmla="*/ 10 w 86"/>
                  <a:gd name="T7" fmla="*/ 5 h 123"/>
                  <a:gd name="T8" fmla="*/ 10 w 86"/>
                  <a:gd name="T9" fmla="*/ 5 h 123"/>
                  <a:gd name="T10" fmla="*/ 4 w 86"/>
                  <a:gd name="T11" fmla="*/ 26 h 123"/>
                  <a:gd name="T12" fmla="*/ 54 w 86"/>
                  <a:gd name="T13" fmla="*/ 113 h 123"/>
                  <a:gd name="T14" fmla="*/ 76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76" y="119"/>
                    </a:moveTo>
                    <a:cubicBezTo>
                      <a:pt x="83" y="114"/>
                      <a:pt x="86" y="105"/>
                      <a:pt x="81" y="97"/>
                    </a:cubicBezTo>
                    <a:cubicBezTo>
                      <a:pt x="31" y="10"/>
                      <a:pt x="31" y="10"/>
                      <a:pt x="31" y="10"/>
                    </a:cubicBezTo>
                    <a:cubicBezTo>
                      <a:pt x="27" y="3"/>
                      <a:pt x="17" y="0"/>
                      <a:pt x="10" y="5"/>
                    </a:cubicBezTo>
                    <a:cubicBezTo>
                      <a:pt x="10" y="5"/>
                      <a:pt x="10" y="5"/>
                      <a:pt x="10" y="5"/>
                    </a:cubicBezTo>
                    <a:cubicBezTo>
                      <a:pt x="3" y="9"/>
                      <a:pt x="0" y="19"/>
                      <a:pt x="4" y="26"/>
                    </a:cubicBezTo>
                    <a:cubicBezTo>
                      <a:pt x="54" y="113"/>
                      <a:pt x="54" y="113"/>
                      <a:pt x="54" y="113"/>
                    </a:cubicBezTo>
                    <a:cubicBezTo>
                      <a:pt x="59" y="120"/>
                      <a:pt x="68" y="123"/>
                      <a:pt x="76" y="119"/>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81"/>
              <p:cNvSpPr/>
              <p:nvPr/>
            </p:nvSpPr>
            <p:spPr bwMode="auto">
              <a:xfrm>
                <a:off x="5464" y="2260"/>
                <a:ext cx="87" cy="62"/>
              </a:xfrm>
              <a:custGeom>
                <a:avLst/>
                <a:gdLst>
                  <a:gd name="T0" fmla="*/ 118 w 123"/>
                  <a:gd name="T1" fmla="*/ 76 h 86"/>
                  <a:gd name="T2" fmla="*/ 113 w 123"/>
                  <a:gd name="T3" fmla="*/ 55 h 86"/>
                  <a:gd name="T4" fmla="*/ 26 w 123"/>
                  <a:gd name="T5" fmla="*/ 4 h 86"/>
                  <a:gd name="T6" fmla="*/ 5 w 123"/>
                  <a:gd name="T7" fmla="*/ 10 h 86"/>
                  <a:gd name="T8" fmla="*/ 5 w 123"/>
                  <a:gd name="T9" fmla="*/ 10 h 86"/>
                  <a:gd name="T10" fmla="*/ 10 w 123"/>
                  <a:gd name="T11" fmla="*/ 31 h 86"/>
                  <a:gd name="T12" fmla="*/ 97 w 123"/>
                  <a:gd name="T13" fmla="*/ 82 h 86"/>
                  <a:gd name="T14" fmla="*/ 118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118" y="76"/>
                    </a:moveTo>
                    <a:cubicBezTo>
                      <a:pt x="123" y="68"/>
                      <a:pt x="120" y="59"/>
                      <a:pt x="113" y="55"/>
                    </a:cubicBezTo>
                    <a:cubicBezTo>
                      <a:pt x="26" y="4"/>
                      <a:pt x="26" y="4"/>
                      <a:pt x="26" y="4"/>
                    </a:cubicBezTo>
                    <a:cubicBezTo>
                      <a:pt x="18" y="0"/>
                      <a:pt x="9" y="3"/>
                      <a:pt x="5" y="10"/>
                    </a:cubicBezTo>
                    <a:cubicBezTo>
                      <a:pt x="5" y="10"/>
                      <a:pt x="5" y="10"/>
                      <a:pt x="5" y="10"/>
                    </a:cubicBezTo>
                    <a:cubicBezTo>
                      <a:pt x="0" y="18"/>
                      <a:pt x="3" y="27"/>
                      <a:pt x="10" y="31"/>
                    </a:cubicBezTo>
                    <a:cubicBezTo>
                      <a:pt x="97" y="82"/>
                      <a:pt x="97" y="82"/>
                      <a:pt x="97" y="82"/>
                    </a:cubicBezTo>
                    <a:cubicBezTo>
                      <a:pt x="105" y="86"/>
                      <a:pt x="114" y="83"/>
                      <a:pt x="118" y="7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82"/>
              <p:cNvSpPr/>
              <p:nvPr/>
            </p:nvSpPr>
            <p:spPr bwMode="auto">
              <a:xfrm>
                <a:off x="5429" y="2399"/>
                <a:ext cx="93" cy="22"/>
              </a:xfrm>
              <a:custGeom>
                <a:avLst/>
                <a:gdLst>
                  <a:gd name="T0" fmla="*/ 131 w 131"/>
                  <a:gd name="T1" fmla="*/ 15 h 31"/>
                  <a:gd name="T2" fmla="*/ 116 w 131"/>
                  <a:gd name="T3" fmla="*/ 0 h 31"/>
                  <a:gd name="T4" fmla="*/ 16 w 131"/>
                  <a:gd name="T5" fmla="*/ 0 h 31"/>
                  <a:gd name="T6" fmla="*/ 0 w 131"/>
                  <a:gd name="T7" fmla="*/ 15 h 31"/>
                  <a:gd name="T8" fmla="*/ 0 w 131"/>
                  <a:gd name="T9" fmla="*/ 15 h 31"/>
                  <a:gd name="T10" fmla="*/ 16 w 131"/>
                  <a:gd name="T11" fmla="*/ 31 h 31"/>
                  <a:gd name="T12" fmla="*/ 116 w 131"/>
                  <a:gd name="T13" fmla="*/ 31 h 31"/>
                  <a:gd name="T14" fmla="*/ 131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131" y="15"/>
                    </a:moveTo>
                    <a:cubicBezTo>
                      <a:pt x="131" y="7"/>
                      <a:pt x="124" y="0"/>
                      <a:pt x="116" y="0"/>
                    </a:cubicBezTo>
                    <a:cubicBezTo>
                      <a:pt x="16" y="0"/>
                      <a:pt x="16" y="0"/>
                      <a:pt x="16" y="0"/>
                    </a:cubicBezTo>
                    <a:cubicBezTo>
                      <a:pt x="7" y="0"/>
                      <a:pt x="0" y="7"/>
                      <a:pt x="0" y="15"/>
                    </a:cubicBezTo>
                    <a:cubicBezTo>
                      <a:pt x="0" y="15"/>
                      <a:pt x="0" y="15"/>
                      <a:pt x="0" y="15"/>
                    </a:cubicBezTo>
                    <a:cubicBezTo>
                      <a:pt x="0" y="24"/>
                      <a:pt x="7" y="31"/>
                      <a:pt x="16" y="31"/>
                    </a:cubicBezTo>
                    <a:cubicBezTo>
                      <a:pt x="116" y="31"/>
                      <a:pt x="116" y="31"/>
                      <a:pt x="116" y="31"/>
                    </a:cubicBezTo>
                    <a:cubicBezTo>
                      <a:pt x="124" y="31"/>
                      <a:pt x="131" y="24"/>
                      <a:pt x="131" y="15"/>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83"/>
              <p:cNvSpPr/>
              <p:nvPr/>
            </p:nvSpPr>
            <p:spPr bwMode="auto">
              <a:xfrm>
                <a:off x="5639" y="2633"/>
                <a:ext cx="149" cy="22"/>
              </a:xfrm>
              <a:custGeom>
                <a:avLst/>
                <a:gdLst>
                  <a:gd name="T0" fmla="*/ 210 w 210"/>
                  <a:gd name="T1" fmla="*/ 16 h 31"/>
                  <a:gd name="T2" fmla="*/ 195 w 210"/>
                  <a:gd name="T3" fmla="*/ 0 h 31"/>
                  <a:gd name="T4" fmla="*/ 15 w 210"/>
                  <a:gd name="T5" fmla="*/ 0 h 31"/>
                  <a:gd name="T6" fmla="*/ 0 w 210"/>
                  <a:gd name="T7" fmla="*/ 16 h 31"/>
                  <a:gd name="T8" fmla="*/ 0 w 210"/>
                  <a:gd name="T9" fmla="*/ 16 h 31"/>
                  <a:gd name="T10" fmla="*/ 15 w 210"/>
                  <a:gd name="T11" fmla="*/ 31 h 31"/>
                  <a:gd name="T12" fmla="*/ 195 w 210"/>
                  <a:gd name="T13" fmla="*/ 31 h 31"/>
                  <a:gd name="T14" fmla="*/ 210 w 210"/>
                  <a:gd name="T15" fmla="*/ 1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1">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1"/>
                      <a:pt x="15" y="31"/>
                    </a:cubicBezTo>
                    <a:cubicBezTo>
                      <a:pt x="195" y="31"/>
                      <a:pt x="195" y="31"/>
                      <a:pt x="195" y="31"/>
                    </a:cubicBezTo>
                    <a:cubicBezTo>
                      <a:pt x="203" y="31"/>
                      <a:pt x="210" y="24"/>
                      <a:pt x="210" y="1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84"/>
              <p:cNvSpPr/>
              <p:nvPr/>
            </p:nvSpPr>
            <p:spPr bwMode="auto">
              <a:xfrm>
                <a:off x="5676" y="2664"/>
                <a:ext cx="75" cy="27"/>
              </a:xfrm>
              <a:custGeom>
                <a:avLst/>
                <a:gdLst>
                  <a:gd name="T0" fmla="*/ 0 w 106"/>
                  <a:gd name="T1" fmla="*/ 0 h 38"/>
                  <a:gd name="T2" fmla="*/ 53 w 106"/>
                  <a:gd name="T3" fmla="*/ 38 h 38"/>
                  <a:gd name="T4" fmla="*/ 106 w 106"/>
                  <a:gd name="T5" fmla="*/ 0 h 38"/>
                  <a:gd name="T6" fmla="*/ 0 w 106"/>
                  <a:gd name="T7" fmla="*/ 0 h 38"/>
                </a:gdLst>
                <a:ahLst/>
                <a:cxnLst>
                  <a:cxn ang="0">
                    <a:pos x="T0" y="T1"/>
                  </a:cxn>
                  <a:cxn ang="0">
                    <a:pos x="T2" y="T3"/>
                  </a:cxn>
                  <a:cxn ang="0">
                    <a:pos x="T4" y="T5"/>
                  </a:cxn>
                  <a:cxn ang="0">
                    <a:pos x="T6" y="T7"/>
                  </a:cxn>
                </a:cxnLst>
                <a:rect l="0" t="0" r="r" b="b"/>
                <a:pathLst>
                  <a:path w="106" h="38">
                    <a:moveTo>
                      <a:pt x="0" y="0"/>
                    </a:moveTo>
                    <a:cubicBezTo>
                      <a:pt x="8" y="22"/>
                      <a:pt x="28" y="38"/>
                      <a:pt x="53" y="38"/>
                    </a:cubicBezTo>
                    <a:cubicBezTo>
                      <a:pt x="78" y="38"/>
                      <a:pt x="98" y="22"/>
                      <a:pt x="106" y="0"/>
                    </a:cubicBezTo>
                    <a:lnTo>
                      <a:pt x="0" y="0"/>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5"/>
              <p:cNvSpPr>
                <a:spLocks noEditPoints="1"/>
              </p:cNvSpPr>
              <p:nvPr/>
            </p:nvSpPr>
            <p:spPr bwMode="auto">
              <a:xfrm>
                <a:off x="5558" y="2254"/>
                <a:ext cx="312" cy="331"/>
              </a:xfrm>
              <a:custGeom>
                <a:avLst/>
                <a:gdLst>
                  <a:gd name="T0" fmla="*/ 219 w 438"/>
                  <a:gd name="T1" fmla="*/ 0 h 465"/>
                  <a:gd name="T2" fmla="*/ 0 w 438"/>
                  <a:gd name="T3" fmla="*/ 219 h 465"/>
                  <a:gd name="T4" fmla="*/ 72 w 438"/>
                  <a:gd name="T5" fmla="*/ 381 h 465"/>
                  <a:gd name="T6" fmla="*/ 82 w 438"/>
                  <a:gd name="T7" fmla="*/ 390 h 465"/>
                  <a:gd name="T8" fmla="*/ 114 w 438"/>
                  <a:gd name="T9" fmla="*/ 465 h 465"/>
                  <a:gd name="T10" fmla="*/ 324 w 438"/>
                  <a:gd name="T11" fmla="*/ 465 h 465"/>
                  <a:gd name="T12" fmla="*/ 356 w 438"/>
                  <a:gd name="T13" fmla="*/ 390 h 465"/>
                  <a:gd name="T14" fmla="*/ 366 w 438"/>
                  <a:gd name="T15" fmla="*/ 381 h 465"/>
                  <a:gd name="T16" fmla="*/ 438 w 438"/>
                  <a:gd name="T17" fmla="*/ 219 h 465"/>
                  <a:gd name="T18" fmla="*/ 219 w 438"/>
                  <a:gd name="T19" fmla="*/ 0 h 465"/>
                  <a:gd name="T20" fmla="*/ 234 w 438"/>
                  <a:gd name="T21" fmla="*/ 323 h 465"/>
                  <a:gd name="T22" fmla="*/ 234 w 438"/>
                  <a:gd name="T23" fmla="*/ 342 h 465"/>
                  <a:gd name="T24" fmla="*/ 230 w 438"/>
                  <a:gd name="T25" fmla="*/ 353 h 465"/>
                  <a:gd name="T26" fmla="*/ 219 w 438"/>
                  <a:gd name="T27" fmla="*/ 357 h 465"/>
                  <a:gd name="T28" fmla="*/ 216 w 438"/>
                  <a:gd name="T29" fmla="*/ 357 h 465"/>
                  <a:gd name="T30" fmla="*/ 205 w 438"/>
                  <a:gd name="T31" fmla="*/ 353 h 465"/>
                  <a:gd name="T32" fmla="*/ 201 w 438"/>
                  <a:gd name="T33" fmla="*/ 342 h 465"/>
                  <a:gd name="T34" fmla="*/ 201 w 438"/>
                  <a:gd name="T35" fmla="*/ 325 h 465"/>
                  <a:gd name="T36" fmla="*/ 144 w 438"/>
                  <a:gd name="T37" fmla="*/ 311 h 465"/>
                  <a:gd name="T38" fmla="*/ 154 w 438"/>
                  <a:gd name="T39" fmla="*/ 271 h 465"/>
                  <a:gd name="T40" fmla="*/ 210 w 438"/>
                  <a:gd name="T41" fmla="*/ 286 h 465"/>
                  <a:gd name="T42" fmla="*/ 242 w 438"/>
                  <a:gd name="T43" fmla="*/ 265 h 465"/>
                  <a:gd name="T44" fmla="*/ 206 w 438"/>
                  <a:gd name="T45" fmla="*/ 235 h 465"/>
                  <a:gd name="T46" fmla="*/ 146 w 438"/>
                  <a:gd name="T47" fmla="*/ 173 h 465"/>
                  <a:gd name="T48" fmla="*/ 203 w 438"/>
                  <a:gd name="T49" fmla="*/ 113 h 465"/>
                  <a:gd name="T50" fmla="*/ 203 w 438"/>
                  <a:gd name="T51" fmla="*/ 96 h 465"/>
                  <a:gd name="T52" fmla="*/ 207 w 438"/>
                  <a:gd name="T53" fmla="*/ 85 h 465"/>
                  <a:gd name="T54" fmla="*/ 218 w 438"/>
                  <a:gd name="T55" fmla="*/ 81 h 465"/>
                  <a:gd name="T56" fmla="*/ 221 w 438"/>
                  <a:gd name="T57" fmla="*/ 81 h 465"/>
                  <a:gd name="T58" fmla="*/ 232 w 438"/>
                  <a:gd name="T59" fmla="*/ 85 h 465"/>
                  <a:gd name="T60" fmla="*/ 236 w 438"/>
                  <a:gd name="T61" fmla="*/ 96 h 465"/>
                  <a:gd name="T62" fmla="*/ 236 w 438"/>
                  <a:gd name="T63" fmla="*/ 111 h 465"/>
                  <a:gd name="T64" fmla="*/ 285 w 438"/>
                  <a:gd name="T65" fmla="*/ 122 h 465"/>
                  <a:gd name="T66" fmla="*/ 275 w 438"/>
                  <a:gd name="T67" fmla="*/ 160 h 465"/>
                  <a:gd name="T68" fmla="*/ 226 w 438"/>
                  <a:gd name="T69" fmla="*/ 149 h 465"/>
                  <a:gd name="T70" fmla="*/ 197 w 438"/>
                  <a:gd name="T71" fmla="*/ 168 h 465"/>
                  <a:gd name="T72" fmla="*/ 238 w 438"/>
                  <a:gd name="T73" fmla="*/ 197 h 465"/>
                  <a:gd name="T74" fmla="*/ 294 w 438"/>
                  <a:gd name="T75" fmla="*/ 260 h 465"/>
                  <a:gd name="T76" fmla="*/ 234 w 438"/>
                  <a:gd name="T77" fmla="*/ 32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8" h="465">
                    <a:moveTo>
                      <a:pt x="219" y="0"/>
                    </a:moveTo>
                    <a:cubicBezTo>
                      <a:pt x="98" y="0"/>
                      <a:pt x="0" y="98"/>
                      <a:pt x="0" y="219"/>
                    </a:cubicBezTo>
                    <a:cubicBezTo>
                      <a:pt x="0" y="283"/>
                      <a:pt x="28" y="341"/>
                      <a:pt x="72" y="381"/>
                    </a:cubicBezTo>
                    <a:cubicBezTo>
                      <a:pt x="72" y="382"/>
                      <a:pt x="78" y="387"/>
                      <a:pt x="82" y="390"/>
                    </a:cubicBezTo>
                    <a:cubicBezTo>
                      <a:pt x="102" y="408"/>
                      <a:pt x="114" y="436"/>
                      <a:pt x="114" y="465"/>
                    </a:cubicBezTo>
                    <a:cubicBezTo>
                      <a:pt x="324" y="465"/>
                      <a:pt x="324" y="465"/>
                      <a:pt x="324" y="465"/>
                    </a:cubicBezTo>
                    <a:cubicBezTo>
                      <a:pt x="324" y="436"/>
                      <a:pt x="336" y="408"/>
                      <a:pt x="356" y="390"/>
                    </a:cubicBezTo>
                    <a:cubicBezTo>
                      <a:pt x="360" y="387"/>
                      <a:pt x="366" y="382"/>
                      <a:pt x="366" y="381"/>
                    </a:cubicBezTo>
                    <a:cubicBezTo>
                      <a:pt x="410" y="341"/>
                      <a:pt x="438" y="283"/>
                      <a:pt x="438" y="219"/>
                    </a:cubicBezTo>
                    <a:cubicBezTo>
                      <a:pt x="438" y="98"/>
                      <a:pt x="340" y="0"/>
                      <a:pt x="219" y="0"/>
                    </a:cubicBezTo>
                    <a:close/>
                    <a:moveTo>
                      <a:pt x="234" y="323"/>
                    </a:moveTo>
                    <a:cubicBezTo>
                      <a:pt x="234" y="342"/>
                      <a:pt x="234" y="342"/>
                      <a:pt x="234" y="342"/>
                    </a:cubicBezTo>
                    <a:cubicBezTo>
                      <a:pt x="234" y="346"/>
                      <a:pt x="233" y="350"/>
                      <a:pt x="230" y="353"/>
                    </a:cubicBezTo>
                    <a:cubicBezTo>
                      <a:pt x="227" y="356"/>
                      <a:pt x="223" y="357"/>
                      <a:pt x="219" y="357"/>
                    </a:cubicBezTo>
                    <a:cubicBezTo>
                      <a:pt x="216" y="357"/>
                      <a:pt x="216" y="357"/>
                      <a:pt x="216" y="357"/>
                    </a:cubicBezTo>
                    <a:cubicBezTo>
                      <a:pt x="212" y="357"/>
                      <a:pt x="208" y="356"/>
                      <a:pt x="205" y="353"/>
                    </a:cubicBezTo>
                    <a:cubicBezTo>
                      <a:pt x="203" y="350"/>
                      <a:pt x="201" y="346"/>
                      <a:pt x="201" y="342"/>
                    </a:cubicBezTo>
                    <a:cubicBezTo>
                      <a:pt x="201" y="325"/>
                      <a:pt x="201" y="325"/>
                      <a:pt x="201" y="325"/>
                    </a:cubicBezTo>
                    <a:cubicBezTo>
                      <a:pt x="178" y="324"/>
                      <a:pt x="156" y="318"/>
                      <a:pt x="144" y="311"/>
                    </a:cubicBezTo>
                    <a:cubicBezTo>
                      <a:pt x="154" y="271"/>
                      <a:pt x="154" y="271"/>
                      <a:pt x="154" y="271"/>
                    </a:cubicBezTo>
                    <a:cubicBezTo>
                      <a:pt x="168" y="279"/>
                      <a:pt x="188" y="286"/>
                      <a:pt x="210" y="286"/>
                    </a:cubicBezTo>
                    <a:cubicBezTo>
                      <a:pt x="229" y="286"/>
                      <a:pt x="242" y="278"/>
                      <a:pt x="242" y="265"/>
                    </a:cubicBezTo>
                    <a:cubicBezTo>
                      <a:pt x="242" y="252"/>
                      <a:pt x="232" y="244"/>
                      <a:pt x="206" y="235"/>
                    </a:cubicBezTo>
                    <a:cubicBezTo>
                      <a:pt x="170" y="223"/>
                      <a:pt x="146" y="206"/>
                      <a:pt x="146" y="173"/>
                    </a:cubicBezTo>
                    <a:cubicBezTo>
                      <a:pt x="146" y="144"/>
                      <a:pt x="167" y="120"/>
                      <a:pt x="203" y="113"/>
                    </a:cubicBezTo>
                    <a:cubicBezTo>
                      <a:pt x="203" y="96"/>
                      <a:pt x="203" y="96"/>
                      <a:pt x="203" y="96"/>
                    </a:cubicBezTo>
                    <a:cubicBezTo>
                      <a:pt x="203" y="92"/>
                      <a:pt x="204" y="88"/>
                      <a:pt x="207" y="85"/>
                    </a:cubicBezTo>
                    <a:cubicBezTo>
                      <a:pt x="210" y="83"/>
                      <a:pt x="214" y="81"/>
                      <a:pt x="218" y="81"/>
                    </a:cubicBezTo>
                    <a:cubicBezTo>
                      <a:pt x="221" y="81"/>
                      <a:pt x="221" y="81"/>
                      <a:pt x="221" y="81"/>
                    </a:cubicBezTo>
                    <a:cubicBezTo>
                      <a:pt x="225" y="81"/>
                      <a:pt x="229" y="83"/>
                      <a:pt x="232" y="85"/>
                    </a:cubicBezTo>
                    <a:cubicBezTo>
                      <a:pt x="234" y="88"/>
                      <a:pt x="236" y="92"/>
                      <a:pt x="236" y="96"/>
                    </a:cubicBezTo>
                    <a:cubicBezTo>
                      <a:pt x="236" y="111"/>
                      <a:pt x="236" y="111"/>
                      <a:pt x="236" y="111"/>
                    </a:cubicBezTo>
                    <a:cubicBezTo>
                      <a:pt x="259" y="112"/>
                      <a:pt x="274" y="117"/>
                      <a:pt x="285" y="122"/>
                    </a:cubicBezTo>
                    <a:cubicBezTo>
                      <a:pt x="275" y="160"/>
                      <a:pt x="275" y="160"/>
                      <a:pt x="275" y="160"/>
                    </a:cubicBezTo>
                    <a:cubicBezTo>
                      <a:pt x="266" y="157"/>
                      <a:pt x="251" y="149"/>
                      <a:pt x="226" y="149"/>
                    </a:cubicBezTo>
                    <a:cubicBezTo>
                      <a:pt x="204" y="149"/>
                      <a:pt x="197" y="158"/>
                      <a:pt x="197" y="168"/>
                    </a:cubicBezTo>
                    <a:cubicBezTo>
                      <a:pt x="197" y="179"/>
                      <a:pt x="209" y="186"/>
                      <a:pt x="238" y="197"/>
                    </a:cubicBezTo>
                    <a:cubicBezTo>
                      <a:pt x="278" y="211"/>
                      <a:pt x="294" y="230"/>
                      <a:pt x="294" y="260"/>
                    </a:cubicBezTo>
                    <a:cubicBezTo>
                      <a:pt x="294" y="290"/>
                      <a:pt x="273" y="316"/>
                      <a:pt x="234" y="323"/>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椭圆 1"/>
            <p:cNvSpPr/>
            <p:nvPr/>
          </p:nvSpPr>
          <p:spPr>
            <a:xfrm>
              <a:off x="5709623" y="1310780"/>
              <a:ext cx="758223" cy="10714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814704" y="17780"/>
            <a:ext cx="4107815" cy="707886"/>
          </a:xfrm>
          <a:prstGeom prst="rect">
            <a:avLst/>
          </a:prstGeom>
          <a:noFill/>
        </p:spPr>
        <p:txBody>
          <a:bodyPr wrap="square" rtlCol="0">
            <a:spAutoFit/>
          </a:bodyPr>
          <a:lstStyle/>
          <a:p>
            <a:pPr lvl="0">
              <a:defRPr/>
            </a:pPr>
            <a:r>
              <a:rPr lang="zh-CN" altLang="en-US" sz="4000" kern="0" dirty="0" smtClean="0">
                <a:solidFill>
                  <a:schemeClr val="bg1"/>
                </a:solidFill>
                <a:latin typeface="+mj-ea"/>
                <a:ea typeface="+mj-ea"/>
              </a:rPr>
              <a:t>系统总体结构图</a:t>
            </a:r>
            <a:endParaRPr kumimoji="0" sz="40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2097927" y="1234873"/>
            <a:ext cx="7707219" cy="4870382"/>
            <a:chOff x="2097927" y="1087654"/>
            <a:chExt cx="7707219" cy="4870382"/>
          </a:xfrm>
        </p:grpSpPr>
        <p:sp>
          <p:nvSpPr>
            <p:cNvPr id="13" name="任意多边形 12"/>
            <p:cNvSpPr/>
            <p:nvPr/>
          </p:nvSpPr>
          <p:spPr>
            <a:xfrm>
              <a:off x="6281846" y="1087654"/>
              <a:ext cx="3523300" cy="2045560"/>
            </a:xfrm>
            <a:custGeom>
              <a:avLst/>
              <a:gdLst>
                <a:gd name="connsiteX0" fmla="*/ 0 w 3523300"/>
                <a:gd name="connsiteY0" fmla="*/ 0 h 2045560"/>
                <a:gd name="connsiteX1" fmla="*/ 3523300 w 3523300"/>
                <a:gd name="connsiteY1" fmla="*/ 0 h 2045560"/>
                <a:gd name="connsiteX2" fmla="*/ 3523300 w 3523300"/>
                <a:gd name="connsiteY2" fmla="*/ 2045560 h 2045560"/>
                <a:gd name="connsiteX3" fmla="*/ 0 w 3523300"/>
                <a:gd name="connsiteY3" fmla="*/ 2045560 h 2045560"/>
                <a:gd name="connsiteX4" fmla="*/ 0 w 3523300"/>
                <a:gd name="connsiteY4" fmla="*/ 0 h 204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300" h="2045560">
                  <a:moveTo>
                    <a:pt x="0" y="0"/>
                  </a:moveTo>
                  <a:lnTo>
                    <a:pt x="3523300" y="0"/>
                  </a:lnTo>
                  <a:lnTo>
                    <a:pt x="3523300" y="2045560"/>
                  </a:lnTo>
                  <a:lnTo>
                    <a:pt x="0" y="20455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zh-CN" altLang="en-US" sz="5900" kern="1200"/>
            </a:p>
          </p:txBody>
        </p:sp>
        <p:sp>
          <p:nvSpPr>
            <p:cNvPr id="15" name="任意多边形 14"/>
            <p:cNvSpPr/>
            <p:nvPr/>
          </p:nvSpPr>
          <p:spPr>
            <a:xfrm>
              <a:off x="2097927" y="3912476"/>
              <a:ext cx="3523300" cy="2045560"/>
            </a:xfrm>
            <a:custGeom>
              <a:avLst/>
              <a:gdLst>
                <a:gd name="connsiteX0" fmla="*/ 0 w 3523300"/>
                <a:gd name="connsiteY0" fmla="*/ 0 h 2045560"/>
                <a:gd name="connsiteX1" fmla="*/ 3523300 w 3523300"/>
                <a:gd name="connsiteY1" fmla="*/ 0 h 2045560"/>
                <a:gd name="connsiteX2" fmla="*/ 3523300 w 3523300"/>
                <a:gd name="connsiteY2" fmla="*/ 2045560 h 2045560"/>
                <a:gd name="connsiteX3" fmla="*/ 0 w 3523300"/>
                <a:gd name="connsiteY3" fmla="*/ 2045560 h 2045560"/>
                <a:gd name="connsiteX4" fmla="*/ 0 w 3523300"/>
                <a:gd name="connsiteY4" fmla="*/ 0 h 204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300" h="2045560">
                  <a:moveTo>
                    <a:pt x="0" y="0"/>
                  </a:moveTo>
                  <a:lnTo>
                    <a:pt x="3523300" y="0"/>
                  </a:lnTo>
                  <a:lnTo>
                    <a:pt x="3523300" y="2045560"/>
                  </a:lnTo>
                  <a:lnTo>
                    <a:pt x="0" y="20455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zh-CN" altLang="en-US" sz="5900" kern="1200"/>
            </a:p>
          </p:txBody>
        </p:sp>
      </p:grpSp>
      <p:sp>
        <p:nvSpPr>
          <p:cNvPr id="15362"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397" name="Rectangle 37"/>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44" name="Rectangle 8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57" name="Rectangle 97"/>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58" name="Rectangle 98"/>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59" name="Rectangle 99"/>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0" name="Rectangle 100"/>
          <p:cNvSpPr>
            <a:spLocks noChangeArrowheads="1"/>
          </p:cNvSpPr>
          <p:nvPr/>
        </p:nvSpPr>
        <p:spPr bwMode="auto">
          <a:xfrm>
            <a:off x="0" y="4219575"/>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100"/>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1" name="Rectangle 101"/>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2" name="Rectangle 10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3" name="Rectangle 103"/>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4" name="Rectangle 10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5" name="Rectangle 105"/>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6" name="Rectangle 106"/>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7" name="Rectangle 107"/>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8" name="Rectangle 108"/>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9" name="Rectangle 109"/>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Object 108"/>
          <p:cNvGraphicFramePr>
            <a:graphicFrameLocks noChangeAspect="1"/>
          </p:cNvGraphicFramePr>
          <p:nvPr/>
        </p:nvGraphicFramePr>
        <p:xfrm>
          <a:off x="3673642" y="1234873"/>
          <a:ext cx="4671260" cy="5240040"/>
        </p:xfrm>
        <a:graphic>
          <a:graphicData uri="http://schemas.openxmlformats.org/presentationml/2006/ole">
            <p:oleObj spid="_x0000_s15468" name="Visio" r:id="rId3" imgW="3676770" imgH="4124396" progId="Visio.Drawing.15">
              <p:embed/>
            </p:oleObj>
          </a:graphicData>
        </a:graphic>
      </p:graphicFrame>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系统首页界面</a:t>
            </a:r>
            <a:endParaRPr lang="zh-CN" altLang="zh-CN" sz="3200" dirty="0" smtClean="0">
              <a:solidFill>
                <a:schemeClr val="bg1"/>
              </a:solidFill>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0" name="图片 9"/>
          <p:cNvPicPr/>
          <p:nvPr/>
        </p:nvPicPr>
        <p:blipFill>
          <a:blip r:embed="rId3" cstate="print"/>
          <a:srcRect/>
          <a:stretch>
            <a:fillRect/>
          </a:stretch>
        </p:blipFill>
        <p:spPr bwMode="auto">
          <a:xfrm>
            <a:off x="497305" y="1136559"/>
            <a:ext cx="11107387" cy="5039651"/>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流浪猫狗详细页面</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0" name="图片 9"/>
          <p:cNvPicPr/>
          <p:nvPr/>
        </p:nvPicPr>
        <p:blipFill>
          <a:blip r:embed="rId3" cstate="print"/>
          <a:srcRect/>
          <a:stretch>
            <a:fillRect/>
          </a:stretch>
        </p:blipFill>
        <p:spPr bwMode="auto">
          <a:xfrm>
            <a:off x="716280" y="1269066"/>
            <a:ext cx="10905089" cy="4810892"/>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16358"/>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79" y="0"/>
            <a:ext cx="6165783"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流浪猫狗知识详细页面</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9" name="图片 8"/>
          <p:cNvPicPr/>
          <p:nvPr/>
        </p:nvPicPr>
        <p:blipFill>
          <a:blip r:embed="rId3" cstate="print"/>
          <a:srcRect/>
          <a:stretch>
            <a:fillRect/>
          </a:stretch>
        </p:blipFill>
        <p:spPr bwMode="auto">
          <a:xfrm>
            <a:off x="481263" y="1072943"/>
            <a:ext cx="11235724" cy="5135352"/>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团队信息详细页面</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9" name="图片 8"/>
          <p:cNvPicPr/>
          <p:nvPr/>
        </p:nvPicPr>
        <p:blipFill>
          <a:blip r:embed="rId3" cstate="print"/>
          <a:srcRect/>
          <a:stretch>
            <a:fillRect/>
          </a:stretch>
        </p:blipFill>
        <p:spPr bwMode="auto">
          <a:xfrm>
            <a:off x="481263" y="1097806"/>
            <a:ext cx="11267807" cy="5126531"/>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活动信息详细页面</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8" name="图片 7"/>
          <p:cNvPicPr/>
          <p:nvPr/>
        </p:nvPicPr>
        <p:blipFill>
          <a:blip r:embed="rId3" cstate="print"/>
          <a:srcRect/>
          <a:stretch>
            <a:fillRect/>
          </a:stretch>
        </p:blipFill>
        <p:spPr bwMode="auto">
          <a:xfrm>
            <a:off x="497305" y="1207334"/>
            <a:ext cx="11235724" cy="5033045"/>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管理员主界面</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8" name="图片 7"/>
          <p:cNvPicPr/>
          <p:nvPr/>
        </p:nvPicPr>
        <p:blipFill>
          <a:blip r:embed="rId3" cstate="print"/>
          <a:srcRect/>
          <a:stretch>
            <a:fillRect/>
          </a:stretch>
        </p:blipFill>
        <p:spPr bwMode="auto">
          <a:xfrm>
            <a:off x="257207" y="1286532"/>
            <a:ext cx="11363527" cy="4953847"/>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用户主界面</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9" name="图片 8"/>
          <p:cNvPicPr/>
          <p:nvPr/>
        </p:nvPicPr>
        <p:blipFill>
          <a:blip r:embed="rId3" cstate="print"/>
          <a:srcRect/>
          <a:stretch>
            <a:fillRect/>
          </a:stretch>
        </p:blipFill>
        <p:spPr bwMode="auto">
          <a:xfrm>
            <a:off x="497305" y="1394387"/>
            <a:ext cx="11123429" cy="4894118"/>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16100" y="1796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系统测试</a:t>
            </a:r>
            <a:r>
              <a:rPr kumimoji="0" lang="zh-CN" altLang="en-US"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（目的）</a:t>
            </a:r>
            <a:endParaRPr kumimoji="0" lang="zh-CN" sz="3200" b="0" i="0" u="none" strike="noStrike" kern="0" cap="none" spc="0" normalizeH="0" baseline="0" noProof="0" dirty="0">
              <a:ln>
                <a:noFill/>
              </a:ln>
              <a:solidFill>
                <a:schemeClr val="bg1"/>
              </a:solidFill>
              <a:effectLst/>
              <a:uLnTx/>
              <a:uFillTx/>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3" name="矩形 22"/>
          <p:cNvSpPr/>
          <p:nvPr/>
        </p:nvSpPr>
        <p:spPr>
          <a:xfrm>
            <a:off x="257207" y="1371600"/>
            <a:ext cx="11015980" cy="2862322"/>
          </a:xfrm>
          <a:prstGeom prst="rect">
            <a:avLst/>
          </a:prstGeom>
        </p:spPr>
        <p:txBody>
          <a:bodyPr wrap="square">
            <a:spAutoFit/>
          </a:bodyPr>
          <a:lstStyle/>
          <a:p>
            <a:r>
              <a:rPr lang="zh-CN" altLang="zh-CN" sz="2000" dirty="0" smtClean="0"/>
              <a:t>在流浪猫狗救助救援网站的开发周期中，系统测试是必不可少且考验耐心的过程。其重要性在于，它是保证系统质量和牢靠性的最后一道关，也是整个系统开发过程的最后一次检查。</a:t>
            </a:r>
          </a:p>
          <a:p>
            <a:r>
              <a:rPr lang="zh-CN" altLang="zh-CN" sz="2000" dirty="0" smtClean="0"/>
              <a:t>系统测试主要是为了避免用户在使用时发生问题，增强用户体验感，为了不影响用户的使用，我们需要从多角度、多思路去考虑系统可能遇到的问题，通过不同的模拟场景来发现缺陷并解决问题。在测试的过程中也可以了解到该系统的质量情况，系统功能是否健全，系统逻辑是否顺畅。一个合格的系统测试过程完成后将大大提升系统质量和使用感。测试的目标是验证系统是否符合需求规格说明书的定义，并找出与需求规格说明书不符合或与之冲突的内容。测试过程中一定站在用户的角度考虑问题，避免一些不切实际的场景，浪费测试时间，从而可能会引起问题导致预期结果与实际结果不符。</a:t>
            </a:r>
            <a:endParaRPr lang="zh-CN" altLang="zh-CN" sz="2000"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360" y="100511"/>
            <a:ext cx="3418173" cy="584775"/>
          </a:xfrm>
          <a:prstGeom prst="rect">
            <a:avLst/>
          </a:prstGeom>
          <a:noFill/>
        </p:spPr>
        <p:txBody>
          <a:bodyPr wrap="square" rtlCol="0">
            <a:spAutoFit/>
          </a:bodyPr>
          <a:lstStyle/>
          <a:p>
            <a:pPr>
              <a:defRPr/>
            </a:pPr>
            <a:r>
              <a:rPr lang="zh-CN" altLang="en-US" sz="3200" kern="0" dirty="0" smtClean="0">
                <a:solidFill>
                  <a:schemeClr val="bg1"/>
                </a:solidFill>
                <a:latin typeface="黑体" panose="02010609060101010101" charset="-122"/>
                <a:ea typeface="黑体" panose="02010609060101010101" charset="-122"/>
              </a:rPr>
              <a:t>结  论</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0" name="文本框 99"/>
          <p:cNvSpPr txBox="1"/>
          <p:nvPr/>
        </p:nvSpPr>
        <p:spPr>
          <a:xfrm>
            <a:off x="257207" y="684076"/>
            <a:ext cx="11064240" cy="2862322"/>
          </a:xfrm>
          <a:prstGeom prst="rect">
            <a:avLst/>
          </a:prstGeom>
          <a:noFill/>
          <a:ln w="9525">
            <a:noFill/>
          </a:ln>
        </p:spPr>
        <p:txBody>
          <a:bodyPr wrap="square">
            <a:spAutoFit/>
          </a:bodyPr>
          <a:lstStyle/>
          <a:p>
            <a:r>
              <a:rPr lang="en-US" sz="2000" dirty="0" smtClean="0"/>
              <a:t> </a:t>
            </a:r>
            <a:endParaRPr lang="zh-CN" altLang="en-US" sz="2000" dirty="0" smtClean="0"/>
          </a:p>
          <a:p>
            <a:r>
              <a:rPr lang="zh-CN" altLang="zh-CN" sz="2000" dirty="0" smtClean="0"/>
              <a:t>系统开发的过程中，应用了</a:t>
            </a:r>
            <a:r>
              <a:rPr lang="en-US" altLang="zh-CN" sz="2000" dirty="0" smtClean="0"/>
              <a:t>B/S</a:t>
            </a:r>
            <a:r>
              <a:rPr lang="zh-CN" altLang="zh-CN" sz="2000" dirty="0" smtClean="0"/>
              <a:t>结构技术。在代码执行方面，主要是</a:t>
            </a:r>
            <a:r>
              <a:rPr lang="en-US" altLang="zh-CN" sz="2000" dirty="0" smtClean="0"/>
              <a:t>SQL</a:t>
            </a:r>
            <a:r>
              <a:rPr lang="zh-CN" altLang="zh-CN" sz="2000" dirty="0" smtClean="0"/>
              <a:t>的速度，采用了</a:t>
            </a:r>
            <a:r>
              <a:rPr lang="en-US" altLang="zh-CN" sz="2000" dirty="0" smtClean="0"/>
              <a:t>MYSQL</a:t>
            </a:r>
            <a:r>
              <a:rPr lang="zh-CN" altLang="zh-CN" sz="2000" dirty="0" smtClean="0"/>
              <a:t>数据库在表结构的设计中增加了索引和主键，也设计了表与表之间的主外键关系，使表结构的设计能够和</a:t>
            </a:r>
            <a:r>
              <a:rPr lang="en-US" altLang="zh-CN" sz="2000" dirty="0" smtClean="0"/>
              <a:t>SQL</a:t>
            </a:r>
            <a:r>
              <a:rPr lang="zh-CN" altLang="zh-CN" sz="2000" dirty="0" smtClean="0"/>
              <a:t>语句在执行过程中有更快的速度来确保页面响应的及时性。通过运用以上技术手段，使系统的性能得到了大幅度的提升，上述章节也对这些技术进行了具体的描述，但是本系统还是有一些不足之处，后续仍要不断地进行迭代更新，以符合市场需求，避免被市场淘汰。</a:t>
            </a:r>
          </a:p>
          <a:p>
            <a:r>
              <a:rPr lang="zh-CN" altLang="zh-CN" sz="2000" dirty="0" smtClean="0"/>
              <a:t>该项目不仅完成了任务书中的所有要求，还增加了其他功能，以确保系统更加完整。实现了解放劳动力的需求，使管理流浪猫狗救助救援信息更加方便，实现信息化管理，对流浪猫狗救助救援信息一目了然，用户可以在网上了解流浪猫狗救助救援信息。</a:t>
            </a:r>
            <a:endParaRPr lang="zh-CN" altLang="zh-CN" sz="2000"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b="26913"/>
          <a:stretch>
            <a:fillRect/>
          </a:stretch>
        </p:blipFill>
        <p:spPr>
          <a:xfrm>
            <a:off x="0" y="0"/>
            <a:ext cx="12192000" cy="5012267"/>
          </a:xfrm>
          <a:prstGeom prst="rect">
            <a:avLst/>
          </a:prstGeom>
        </p:spPr>
      </p:pic>
      <p:sp>
        <p:nvSpPr>
          <p:cNvPr id="3" name="矩形 2"/>
          <p:cNvSpPr/>
          <p:nvPr/>
        </p:nvSpPr>
        <p:spPr>
          <a:xfrm>
            <a:off x="6545178" y="147320"/>
            <a:ext cx="5470927" cy="4675403"/>
          </a:xfrm>
          <a:prstGeom prst="rect">
            <a:avLst/>
          </a:prstGeom>
          <a:noFill/>
          <a:ln>
            <a:noFill/>
          </a:ln>
          <a:effectLst>
            <a:outerShdw blurRad="165100" sx="101000" sy="101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solidFill>
              </a:rPr>
              <a:t>互联网日益成熟，走进千家万户，改变多个行业传统的管理方式。流浪猫狗救助救援管理以用户需求为基础，借由发展迅猛的互联网平台实现流浪猫狗救助救援管理的信息化，简化旧时流浪猫狗救助救援管理所需的纸质记录这一繁杂过程，从而大幅提高流浪猫狗救助救援信息获取与传播速度。</a:t>
            </a:r>
          </a:p>
          <a:p>
            <a:r>
              <a:rPr lang="zh-CN" altLang="en-US" dirty="0" smtClean="0">
                <a:solidFill>
                  <a:schemeClr val="tx1"/>
                </a:solidFill>
              </a:rPr>
              <a:t>基于此背景，本研究结合管理员即时发布流浪猫狗救助救援信息与用户的需求，设计并实现了流浪猫狗救助救援网站。系统采用</a:t>
            </a:r>
            <a:r>
              <a:rPr lang="en-US" altLang="zh-CN" dirty="0" smtClean="0">
                <a:solidFill>
                  <a:schemeClr val="tx1"/>
                </a:solidFill>
              </a:rPr>
              <a:t>B/S</a:t>
            </a:r>
            <a:r>
              <a:rPr lang="zh-CN" altLang="en-US" dirty="0" smtClean="0">
                <a:solidFill>
                  <a:schemeClr val="tx1"/>
                </a:solidFill>
              </a:rPr>
              <a:t>架构，</a:t>
            </a:r>
            <a:r>
              <a:rPr lang="en-US" altLang="zh-CN" dirty="0" smtClean="0">
                <a:solidFill>
                  <a:schemeClr val="tx1"/>
                </a:solidFill>
              </a:rPr>
              <a:t>java</a:t>
            </a:r>
            <a:r>
              <a:rPr lang="zh-CN" altLang="en-US" dirty="0" smtClean="0">
                <a:solidFill>
                  <a:schemeClr val="tx1"/>
                </a:solidFill>
              </a:rPr>
              <a:t>语言作为主要开发语言，</a:t>
            </a:r>
            <a:r>
              <a:rPr lang="en-US" altLang="zh-CN" dirty="0" err="1" smtClean="0">
                <a:solidFill>
                  <a:schemeClr val="tx1"/>
                </a:solidFill>
              </a:rPr>
              <a:t>MySQL</a:t>
            </a:r>
            <a:r>
              <a:rPr lang="zh-CN" altLang="en-US" dirty="0" smtClean="0">
                <a:solidFill>
                  <a:schemeClr val="tx1"/>
                </a:solidFill>
              </a:rPr>
              <a:t>技术创建和管理数据库。系统主要分为管理员和用户两大功能模块。通过系统，管理员使用日常浏览器即可随时完成流浪猫狗救助救援信息发布，契合流浪猫狗救助救援管理对时效性需求的同时提高工作效率。最终，根据各个功能模块的测试结果可知流浪猫狗救助救援网站功能基本完善。</a:t>
            </a:r>
            <a:endParaRPr lang="zh-CN" altLang="en-US"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5" name="矩形 4"/>
          <p:cNvSpPr/>
          <p:nvPr/>
        </p:nvSpPr>
        <p:spPr>
          <a:xfrm>
            <a:off x="4308475" y="5496560"/>
            <a:ext cx="4294505" cy="1106805"/>
          </a:xfrm>
          <a:prstGeom prst="rect">
            <a:avLst/>
          </a:prstGeom>
        </p:spPr>
        <p:txBody>
          <a:bodyPr wrap="square">
            <a:spAutoFit/>
          </a:bodyPr>
          <a:lstStyle/>
          <a:p>
            <a:r>
              <a:rPr lang="zh-CN" altLang="en-US" sz="6600" b="1" dirty="0"/>
              <a:t>摘     要</a:t>
            </a:r>
          </a:p>
        </p:txBody>
      </p:sp>
    </p:spTree>
  </p:cSld>
  <p:clrMapOvr>
    <a:masterClrMapping/>
  </p:clrMapOvr>
  <p:transition spd="med">
    <p:pull dir="d"/>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1"/>
            <a:ext cx="12192000" cy="601133"/>
          </a:xfrm>
          <a:prstGeom prst="rect">
            <a:avLst/>
          </a:prstGeom>
          <a:solidFill>
            <a:srgbClr val="398E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360" y="10051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参考文献</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257207" y="684076"/>
            <a:ext cx="11520487" cy="5981125"/>
          </a:xfrm>
          <a:prstGeom prst="rect">
            <a:avLst/>
          </a:prstGeom>
        </p:spPr>
        <p:txBody>
          <a:bodyPr wrap="square">
            <a:spAutoFit/>
          </a:bodyPr>
          <a:lstStyle/>
          <a:p>
            <a:pPr marL="342900" lvl="0" indent="-342900" algn="just">
              <a:lnSpc>
                <a:spcPts val="2000"/>
              </a:lnSpc>
              <a:spcAft>
                <a:spcPts val="0"/>
              </a:spcAft>
              <a:buFont typeface="+mj-lt"/>
              <a:buAutoNum type="arabicPeriod"/>
            </a:pPr>
            <a:r>
              <a:rPr lang="zh-CN" altLang="zh-CN" sz="1600" kern="100" dirty="0" smtClean="0">
                <a:latin typeface="Times New Roman"/>
                <a:cs typeface="Times New Roman"/>
              </a:rPr>
              <a:t>周鑫</a:t>
            </a:r>
            <a:r>
              <a:rPr lang="en-US" altLang="zh-CN" sz="1600" kern="100" dirty="0" smtClean="0">
                <a:latin typeface="Times New Roman"/>
                <a:cs typeface="Times New Roman"/>
              </a:rPr>
              <a:t>. </a:t>
            </a:r>
            <a:r>
              <a:rPr lang="zh-CN" altLang="zh-CN" sz="1600" kern="100" dirty="0" smtClean="0">
                <a:latin typeface="Times New Roman"/>
                <a:cs typeface="Times New Roman"/>
              </a:rPr>
              <a:t>互联网时代大数据技术在职业教育教学中的应用</a:t>
            </a:r>
            <a:r>
              <a:rPr lang="en-US" altLang="zh-CN" sz="1600" kern="100" dirty="0" smtClean="0">
                <a:latin typeface="Times New Roman"/>
                <a:cs typeface="Times New Roman"/>
              </a:rPr>
              <a:t>[J]. </a:t>
            </a:r>
            <a:r>
              <a:rPr lang="zh-CN" altLang="zh-CN" sz="1600" kern="100" dirty="0" smtClean="0">
                <a:latin typeface="Times New Roman"/>
                <a:cs typeface="Times New Roman"/>
              </a:rPr>
              <a:t>收藏</a:t>
            </a:r>
            <a:r>
              <a:rPr lang="en-US" altLang="zh-CN" sz="1600" kern="100" dirty="0" smtClean="0">
                <a:latin typeface="Times New Roman"/>
                <a:cs typeface="Times New Roman"/>
              </a:rPr>
              <a:t>, 2019, 1.</a:t>
            </a:r>
            <a:endParaRPr lang="zh-CN" altLang="zh-CN" sz="1600" kern="100" dirty="0" smtClean="0">
              <a:latin typeface="宋体"/>
              <a:cs typeface="Times New Roman"/>
            </a:endParaRPr>
          </a:p>
          <a:p>
            <a:pPr marL="342900" lvl="0" indent="-342900" algn="just">
              <a:lnSpc>
                <a:spcPts val="2000"/>
              </a:lnSpc>
              <a:spcAft>
                <a:spcPts val="0"/>
              </a:spcAft>
              <a:buFont typeface="+mj-lt"/>
              <a:buAutoNum type="arabicPeriod"/>
            </a:pPr>
            <a:r>
              <a:rPr lang="zh-CN" altLang="zh-CN" sz="1600" kern="100" dirty="0" smtClean="0">
                <a:latin typeface="Times New Roman"/>
                <a:cs typeface="Times New Roman"/>
              </a:rPr>
              <a:t>杨珊珊</a:t>
            </a:r>
            <a:r>
              <a:rPr lang="en-US" altLang="zh-CN" sz="1600" kern="100" dirty="0" smtClean="0">
                <a:latin typeface="Times New Roman"/>
                <a:cs typeface="Times New Roman"/>
              </a:rPr>
              <a:t>.</a:t>
            </a:r>
            <a:r>
              <a:rPr lang="zh-CN" altLang="zh-CN" sz="1600" kern="100" dirty="0" smtClean="0">
                <a:latin typeface="Times New Roman"/>
                <a:cs typeface="Times New Roman"/>
              </a:rPr>
              <a:t>信息化视角下高校学生管理的创新路径——评《高校教育信息化管理与学生管理工作》</a:t>
            </a:r>
            <a:r>
              <a:rPr lang="en-US" altLang="zh-CN" sz="1600" kern="100" dirty="0" smtClean="0">
                <a:latin typeface="Times New Roman"/>
                <a:cs typeface="Times New Roman"/>
              </a:rPr>
              <a:t>[J].</a:t>
            </a:r>
            <a:r>
              <a:rPr lang="zh-CN" altLang="zh-CN" sz="1600" kern="100" dirty="0" smtClean="0">
                <a:latin typeface="Times New Roman"/>
                <a:cs typeface="Times New Roman"/>
              </a:rPr>
              <a:t>中国科技论文</a:t>
            </a:r>
            <a:r>
              <a:rPr lang="en-US" altLang="zh-CN" sz="1600" kern="100" dirty="0" smtClean="0">
                <a:latin typeface="Times New Roman"/>
                <a:cs typeface="Times New Roman"/>
              </a:rPr>
              <a:t>,2022,17(04):483.</a:t>
            </a:r>
            <a:endParaRPr lang="zh-CN" altLang="zh-CN" sz="1600" kern="100" dirty="0" smtClean="0">
              <a:latin typeface="宋体"/>
              <a:cs typeface="Times New Roman"/>
            </a:endParaRPr>
          </a:p>
          <a:p>
            <a:pPr marL="342900" lvl="0" indent="-342900" algn="just">
              <a:lnSpc>
                <a:spcPts val="2000"/>
              </a:lnSpc>
              <a:spcAft>
                <a:spcPts val="0"/>
              </a:spcAft>
              <a:buFont typeface="+mj-lt"/>
              <a:buAutoNum type="arabicPeriod"/>
            </a:pPr>
            <a:r>
              <a:rPr lang="en-US" altLang="zh-CN" sz="1600" kern="100" dirty="0" smtClean="0">
                <a:latin typeface="Times New Roman"/>
                <a:cs typeface="Times New Roman"/>
              </a:rPr>
              <a:t>Liang J. Exploring the Development Path of </a:t>
            </a:r>
            <a:r>
              <a:rPr lang="en-US" altLang="zh-CN" sz="1600" kern="100" dirty="0" err="1" smtClean="0">
                <a:latin typeface="Times New Roman"/>
                <a:cs typeface="Times New Roman"/>
              </a:rPr>
              <a:t>Informatization</a:t>
            </a:r>
            <a:r>
              <a:rPr lang="en-US" altLang="zh-CN" sz="1600" kern="100" dirty="0" smtClean="0">
                <a:latin typeface="Times New Roman"/>
                <a:cs typeface="Times New Roman"/>
              </a:rPr>
              <a:t> Innovation of University Education Management[J]. Frontiers in Educational Research, 2019, 2(4).</a:t>
            </a:r>
            <a:endParaRPr lang="zh-CN" altLang="zh-CN" sz="1600" kern="100" dirty="0" smtClean="0">
              <a:latin typeface="宋体"/>
              <a:cs typeface="Times New Roman"/>
            </a:endParaRPr>
          </a:p>
          <a:p>
            <a:pPr marL="342900" lvl="0" indent="-342900" algn="just">
              <a:lnSpc>
                <a:spcPts val="2000"/>
              </a:lnSpc>
              <a:spcAft>
                <a:spcPts val="0"/>
              </a:spcAft>
              <a:buFont typeface="+mj-lt"/>
              <a:buAutoNum type="arabicPeriod"/>
            </a:pPr>
            <a:r>
              <a:rPr lang="zh-CN" altLang="zh-CN" sz="1600" kern="100" dirty="0" smtClean="0">
                <a:latin typeface="Times New Roman"/>
                <a:cs typeface="Times New Roman"/>
              </a:rPr>
              <a:t>王开柱</a:t>
            </a:r>
            <a:r>
              <a:rPr lang="en-US" altLang="zh-CN" sz="1600" kern="100" dirty="0" smtClean="0">
                <a:latin typeface="Times New Roman"/>
                <a:cs typeface="Times New Roman"/>
              </a:rPr>
              <a:t>, </a:t>
            </a:r>
            <a:r>
              <a:rPr lang="zh-CN" altLang="zh-CN" sz="1600" kern="100" dirty="0" smtClean="0">
                <a:latin typeface="Times New Roman"/>
                <a:cs typeface="Times New Roman"/>
              </a:rPr>
              <a:t>宁洪伟</a:t>
            </a:r>
            <a:r>
              <a:rPr lang="en-US" altLang="zh-CN" sz="1600" kern="100" dirty="0" smtClean="0">
                <a:latin typeface="Times New Roman"/>
                <a:cs typeface="Times New Roman"/>
              </a:rPr>
              <a:t>, </a:t>
            </a:r>
            <a:r>
              <a:rPr lang="zh-CN" altLang="zh-CN" sz="1600" kern="100" dirty="0" smtClean="0">
                <a:latin typeface="Times New Roman"/>
                <a:cs typeface="Times New Roman"/>
              </a:rPr>
              <a:t>李锐</a:t>
            </a:r>
            <a:r>
              <a:rPr lang="en-US" altLang="zh-CN" sz="1600" kern="100" dirty="0" smtClean="0">
                <a:latin typeface="Times New Roman"/>
                <a:cs typeface="Times New Roman"/>
              </a:rPr>
              <a:t>. B/S </a:t>
            </a:r>
            <a:r>
              <a:rPr lang="zh-CN" altLang="zh-CN" sz="1600" kern="100" dirty="0" smtClean="0">
                <a:latin typeface="Times New Roman"/>
                <a:cs typeface="Times New Roman"/>
              </a:rPr>
              <a:t>模式的网上选课系统的设计与开发</a:t>
            </a:r>
            <a:r>
              <a:rPr lang="en-US" altLang="zh-CN" sz="1600" kern="100" dirty="0" smtClean="0">
                <a:latin typeface="Times New Roman"/>
                <a:cs typeface="Times New Roman"/>
              </a:rPr>
              <a:t>[J]. </a:t>
            </a:r>
            <a:r>
              <a:rPr lang="zh-CN" altLang="zh-CN" sz="1600" kern="100" dirty="0" smtClean="0">
                <a:latin typeface="Times New Roman"/>
                <a:cs typeface="Times New Roman"/>
              </a:rPr>
              <a:t>电脑知识与技术</a:t>
            </a:r>
            <a:r>
              <a:rPr lang="en-US" altLang="zh-CN" sz="1600" kern="100" dirty="0" smtClean="0">
                <a:latin typeface="Times New Roman"/>
                <a:cs typeface="Times New Roman"/>
              </a:rPr>
              <a:t>, 2021.</a:t>
            </a:r>
            <a:endParaRPr lang="zh-CN" altLang="zh-CN" sz="1600" kern="100" dirty="0" smtClean="0">
              <a:latin typeface="宋体"/>
              <a:cs typeface="Times New Roman"/>
            </a:endParaRPr>
          </a:p>
          <a:p>
            <a:pPr marL="342900" lvl="0" indent="-342900" algn="just">
              <a:lnSpc>
                <a:spcPts val="2000"/>
              </a:lnSpc>
              <a:spcAft>
                <a:spcPts val="0"/>
              </a:spcAft>
              <a:buFont typeface="+mj-lt"/>
              <a:buAutoNum type="arabicPeriod"/>
            </a:pPr>
            <a:r>
              <a:rPr lang="zh-CN" altLang="zh-CN" sz="1600" kern="100" dirty="0" smtClean="0">
                <a:latin typeface="Times New Roman"/>
                <a:cs typeface="Times New Roman"/>
              </a:rPr>
              <a:t>邵强</a:t>
            </a:r>
            <a:r>
              <a:rPr lang="en-US" altLang="zh-CN" sz="1600" kern="100" dirty="0" smtClean="0">
                <a:latin typeface="Times New Roman"/>
                <a:cs typeface="Times New Roman"/>
              </a:rPr>
              <a:t>. </a:t>
            </a:r>
            <a:r>
              <a:rPr lang="zh-CN" altLang="zh-CN" sz="1600" kern="100" dirty="0" smtClean="0">
                <a:latin typeface="Times New Roman"/>
                <a:cs typeface="Times New Roman"/>
              </a:rPr>
              <a:t>高校学生选课系统的设计与实现</a:t>
            </a:r>
            <a:r>
              <a:rPr lang="en-US" altLang="zh-CN" sz="1600" kern="100" dirty="0" smtClean="0">
                <a:latin typeface="Times New Roman"/>
                <a:cs typeface="Times New Roman"/>
              </a:rPr>
              <a:t>[D]. </a:t>
            </a:r>
            <a:r>
              <a:rPr lang="zh-CN" altLang="zh-CN" sz="1600" kern="100" dirty="0" smtClean="0">
                <a:latin typeface="Times New Roman"/>
                <a:cs typeface="Times New Roman"/>
              </a:rPr>
              <a:t>电子科技大学</a:t>
            </a:r>
            <a:r>
              <a:rPr lang="en-US" altLang="zh-CN" sz="1600" kern="100" dirty="0" smtClean="0">
                <a:latin typeface="Times New Roman"/>
                <a:cs typeface="Times New Roman"/>
              </a:rPr>
              <a:t>, 2015.</a:t>
            </a:r>
            <a:endParaRPr lang="zh-CN" altLang="zh-CN" sz="1600" kern="100" dirty="0" smtClean="0">
              <a:latin typeface="宋体"/>
              <a:cs typeface="Times New Roman"/>
            </a:endParaRPr>
          </a:p>
          <a:p>
            <a:pPr marL="342900" lvl="0" indent="-342900" algn="just">
              <a:lnSpc>
                <a:spcPts val="2000"/>
              </a:lnSpc>
              <a:spcAft>
                <a:spcPts val="0"/>
              </a:spcAft>
              <a:buFont typeface="+mj-lt"/>
              <a:buAutoNum type="arabicPeriod"/>
            </a:pPr>
            <a:r>
              <a:rPr lang="zh-CN" altLang="zh-CN" sz="1600" kern="100" dirty="0" smtClean="0">
                <a:latin typeface="Times New Roman"/>
                <a:cs typeface="Times New Roman"/>
              </a:rPr>
              <a:t>白伟丽</a:t>
            </a:r>
            <a:r>
              <a:rPr lang="en-US" altLang="zh-CN" sz="1600" kern="100" dirty="0" smtClean="0">
                <a:latin typeface="Times New Roman"/>
                <a:cs typeface="Times New Roman"/>
              </a:rPr>
              <a:t>. </a:t>
            </a:r>
            <a:r>
              <a:rPr lang="zh-CN" altLang="zh-CN" sz="1600" kern="100" dirty="0" smtClean="0">
                <a:latin typeface="Times New Roman"/>
                <a:cs typeface="Times New Roman"/>
              </a:rPr>
              <a:t>学生选课系统的设计与实现</a:t>
            </a:r>
            <a:r>
              <a:rPr lang="en-US" altLang="zh-CN" sz="1600" kern="100" dirty="0" smtClean="0">
                <a:latin typeface="Times New Roman"/>
                <a:cs typeface="Times New Roman"/>
              </a:rPr>
              <a:t>[J]. </a:t>
            </a:r>
            <a:r>
              <a:rPr lang="zh-CN" altLang="zh-CN" sz="1600" kern="100" dirty="0" smtClean="0">
                <a:latin typeface="Times New Roman"/>
                <a:cs typeface="Times New Roman"/>
              </a:rPr>
              <a:t>电脑与电信</a:t>
            </a:r>
            <a:r>
              <a:rPr lang="en-US" altLang="zh-CN" sz="1600" kern="100" dirty="0" smtClean="0">
                <a:latin typeface="Times New Roman"/>
                <a:cs typeface="Times New Roman"/>
              </a:rPr>
              <a:t>, 2018.</a:t>
            </a:r>
            <a:endParaRPr lang="zh-CN" altLang="zh-CN" sz="1600" kern="100" dirty="0" smtClean="0">
              <a:latin typeface="宋体"/>
              <a:cs typeface="Times New Roman"/>
            </a:endParaRPr>
          </a:p>
          <a:p>
            <a:pPr marL="342900" lvl="0" indent="-342900" algn="just">
              <a:lnSpc>
                <a:spcPts val="2000"/>
              </a:lnSpc>
              <a:spcAft>
                <a:spcPts val="0"/>
              </a:spcAft>
              <a:buFont typeface="+mj-lt"/>
              <a:buAutoNum type="arabicPeriod"/>
            </a:pPr>
            <a:r>
              <a:rPr lang="zh-CN" altLang="zh-CN" sz="1600" kern="100" dirty="0" smtClean="0">
                <a:latin typeface="Times New Roman"/>
                <a:cs typeface="Times New Roman"/>
              </a:rPr>
              <a:t>陈丽</a:t>
            </a:r>
            <a:r>
              <a:rPr lang="en-US" altLang="zh-CN" sz="1600" kern="100" dirty="0" smtClean="0">
                <a:latin typeface="Times New Roman"/>
                <a:cs typeface="Times New Roman"/>
              </a:rPr>
              <a:t>, </a:t>
            </a:r>
            <a:r>
              <a:rPr lang="zh-CN" altLang="zh-CN" sz="1600" kern="100" dirty="0" smtClean="0">
                <a:latin typeface="Times New Roman"/>
                <a:cs typeface="Times New Roman"/>
              </a:rPr>
              <a:t>李波</a:t>
            </a:r>
            <a:r>
              <a:rPr lang="en-US" altLang="zh-CN" sz="1600" kern="100" dirty="0" smtClean="0">
                <a:latin typeface="Times New Roman"/>
                <a:cs typeface="Times New Roman"/>
              </a:rPr>
              <a:t>, </a:t>
            </a:r>
            <a:r>
              <a:rPr lang="zh-CN" altLang="zh-CN" sz="1600" kern="100" dirty="0" smtClean="0">
                <a:latin typeface="Times New Roman"/>
                <a:cs typeface="Times New Roman"/>
              </a:rPr>
              <a:t>郭玉娟</a:t>
            </a:r>
            <a:r>
              <a:rPr lang="en-US" altLang="zh-CN" sz="1600" kern="100" dirty="0" smtClean="0">
                <a:latin typeface="Times New Roman"/>
                <a:cs typeface="Times New Roman"/>
              </a:rPr>
              <a:t>, </a:t>
            </a:r>
            <a:r>
              <a:rPr lang="zh-CN" altLang="zh-CN" sz="1600" kern="100" dirty="0" smtClean="0">
                <a:latin typeface="Times New Roman"/>
                <a:cs typeface="Times New Roman"/>
              </a:rPr>
              <a:t>等</a:t>
            </a:r>
            <a:r>
              <a:rPr lang="en-US" altLang="zh-CN" sz="1600" kern="100" dirty="0" smtClean="0">
                <a:latin typeface="Times New Roman"/>
                <a:cs typeface="Times New Roman"/>
              </a:rPr>
              <a:t>. </a:t>
            </a:r>
            <a:r>
              <a:rPr lang="zh-CN" altLang="zh-CN" sz="1600" kern="100" dirty="0" smtClean="0">
                <a:latin typeface="Times New Roman"/>
                <a:cs typeface="Times New Roman"/>
              </a:rPr>
              <a:t>“互联网</a:t>
            </a:r>
            <a:r>
              <a:rPr lang="en-US" altLang="zh-CN" sz="1600" kern="100" dirty="0" smtClean="0">
                <a:latin typeface="Times New Roman"/>
                <a:cs typeface="Times New Roman"/>
              </a:rPr>
              <a:t>+</a:t>
            </a:r>
            <a:r>
              <a:rPr lang="zh-CN" altLang="zh-CN" sz="1600" kern="100" dirty="0" smtClean="0">
                <a:latin typeface="Times New Roman"/>
                <a:cs typeface="Times New Roman"/>
              </a:rPr>
              <a:t>”</a:t>
            </a:r>
            <a:r>
              <a:rPr lang="zh-CN" altLang="zh-CN" sz="1600" kern="100" dirty="0" smtClean="0">
                <a:latin typeface="宋体"/>
                <a:ea typeface="Times New Roman"/>
                <a:cs typeface="Times New Roman"/>
              </a:rPr>
              <a:t> </a:t>
            </a:r>
            <a:r>
              <a:rPr lang="zh-CN" altLang="zh-CN" sz="1600" kern="100" dirty="0" smtClean="0">
                <a:latin typeface="Times New Roman"/>
                <a:cs typeface="Times New Roman"/>
              </a:rPr>
              <a:t>时代我国基础教育信息化的新趋势和新方向</a:t>
            </a:r>
            <a:r>
              <a:rPr lang="en-US" altLang="zh-CN" sz="1600" kern="100" dirty="0" smtClean="0">
                <a:latin typeface="Times New Roman"/>
                <a:cs typeface="Times New Roman"/>
              </a:rPr>
              <a:t>[J]. </a:t>
            </a:r>
            <a:r>
              <a:rPr lang="zh-CN" altLang="zh-CN" sz="1600" kern="100" dirty="0" smtClean="0">
                <a:latin typeface="Times New Roman"/>
                <a:cs typeface="Times New Roman"/>
              </a:rPr>
              <a:t>电化教育研究</a:t>
            </a:r>
            <a:r>
              <a:rPr lang="en-US" altLang="zh-CN" sz="1600" kern="100" dirty="0" smtClean="0">
                <a:latin typeface="Times New Roman"/>
                <a:cs typeface="Times New Roman"/>
              </a:rPr>
              <a:t>, 2019, 5.</a:t>
            </a:r>
            <a:endParaRPr lang="zh-CN" altLang="zh-CN" sz="1600" kern="100" dirty="0" smtClean="0">
              <a:latin typeface="宋体"/>
              <a:cs typeface="Times New Roman"/>
            </a:endParaRPr>
          </a:p>
          <a:p>
            <a:pPr marL="342900" lvl="0" indent="-342900" algn="just">
              <a:lnSpc>
                <a:spcPts val="2000"/>
              </a:lnSpc>
              <a:spcAft>
                <a:spcPts val="0"/>
              </a:spcAft>
              <a:buFont typeface="+mj-lt"/>
              <a:buAutoNum type="arabicPeriod"/>
            </a:pPr>
            <a:r>
              <a:rPr lang="zh-CN" altLang="zh-CN" sz="1600" kern="100" dirty="0" smtClean="0">
                <a:latin typeface="Times New Roman"/>
                <a:cs typeface="Times New Roman"/>
              </a:rPr>
              <a:t>范璐璐</a:t>
            </a:r>
            <a:r>
              <a:rPr lang="en-US" altLang="zh-CN" sz="1600" kern="100" dirty="0" smtClean="0">
                <a:latin typeface="Times New Roman"/>
                <a:cs typeface="Times New Roman"/>
              </a:rPr>
              <a:t>. </a:t>
            </a:r>
            <a:r>
              <a:rPr lang="zh-CN" altLang="zh-CN" sz="1600" kern="100" dirty="0" smtClean="0">
                <a:latin typeface="Times New Roman"/>
                <a:cs typeface="Times New Roman"/>
              </a:rPr>
              <a:t>基于文化地图的少数民族语言虚拟学习社区研究</a:t>
            </a:r>
            <a:r>
              <a:rPr lang="en-US" altLang="zh-CN" sz="1600" kern="100" dirty="0" smtClean="0">
                <a:latin typeface="Times New Roman"/>
                <a:cs typeface="Times New Roman"/>
              </a:rPr>
              <a:t>[D]. </a:t>
            </a:r>
            <a:r>
              <a:rPr lang="zh-CN" altLang="zh-CN" sz="1600" kern="100" dirty="0" smtClean="0">
                <a:latin typeface="Times New Roman"/>
                <a:cs typeface="Times New Roman"/>
              </a:rPr>
              <a:t>云南师范大学</a:t>
            </a:r>
            <a:r>
              <a:rPr lang="en-US" altLang="zh-CN" sz="1600" kern="100" dirty="0" smtClean="0">
                <a:latin typeface="Times New Roman"/>
                <a:cs typeface="Times New Roman"/>
              </a:rPr>
              <a:t>, 2018.</a:t>
            </a:r>
            <a:endParaRPr lang="zh-CN" altLang="zh-CN" sz="1600" kern="100" dirty="0" smtClean="0">
              <a:latin typeface="宋体"/>
              <a:cs typeface="Times New Roman"/>
            </a:endParaRPr>
          </a:p>
          <a:p>
            <a:pPr marL="342900" lvl="0" indent="-342900" algn="just">
              <a:lnSpc>
                <a:spcPts val="2000"/>
              </a:lnSpc>
              <a:spcAft>
                <a:spcPts val="0"/>
              </a:spcAft>
              <a:buFont typeface="+mj-lt"/>
              <a:buAutoNum type="arabicPeriod"/>
            </a:pPr>
            <a:r>
              <a:rPr lang="zh-CN" altLang="zh-CN" sz="1600" kern="100" dirty="0" smtClean="0">
                <a:latin typeface="Times New Roman"/>
                <a:cs typeface="Times New Roman"/>
              </a:rPr>
              <a:t>杨雪涛</a:t>
            </a:r>
            <a:r>
              <a:rPr lang="en-US" altLang="zh-CN" sz="1600" kern="100" dirty="0" smtClean="0">
                <a:latin typeface="Times New Roman"/>
                <a:cs typeface="Times New Roman"/>
              </a:rPr>
              <a:t>. </a:t>
            </a:r>
            <a:r>
              <a:rPr lang="zh-CN" altLang="zh-CN" sz="1600" kern="100" dirty="0" smtClean="0">
                <a:latin typeface="Times New Roman"/>
                <a:cs typeface="Times New Roman"/>
              </a:rPr>
              <a:t>基于区块链的数据链自动信息流转控制系统</a:t>
            </a:r>
            <a:r>
              <a:rPr lang="en-US" altLang="zh-CN" sz="1600" kern="100" dirty="0" smtClean="0">
                <a:latin typeface="Times New Roman"/>
                <a:cs typeface="Times New Roman"/>
              </a:rPr>
              <a:t>[D].</a:t>
            </a:r>
            <a:r>
              <a:rPr lang="zh-CN" altLang="zh-CN" sz="1600" kern="100" dirty="0" smtClean="0">
                <a:latin typeface="Times New Roman"/>
                <a:cs typeface="Times New Roman"/>
              </a:rPr>
              <a:t>西安电子科技大学</a:t>
            </a:r>
            <a:r>
              <a:rPr lang="en-US" altLang="zh-CN" sz="1600" kern="100" dirty="0" smtClean="0">
                <a:latin typeface="Times New Roman"/>
                <a:cs typeface="Times New Roman"/>
              </a:rPr>
              <a:t>,2020.</a:t>
            </a:r>
            <a:endParaRPr lang="zh-CN" altLang="zh-CN" sz="1600" kern="100" dirty="0" smtClean="0">
              <a:latin typeface="宋体"/>
              <a:cs typeface="Times New Roman"/>
            </a:endParaRPr>
          </a:p>
          <a:p>
            <a:pPr marL="342900" lvl="0" indent="-342900" algn="just">
              <a:lnSpc>
                <a:spcPts val="2000"/>
              </a:lnSpc>
              <a:spcAft>
                <a:spcPts val="0"/>
              </a:spcAft>
              <a:buFont typeface="+mj-lt"/>
              <a:buAutoNum type="arabicPeriod"/>
            </a:pPr>
            <a:r>
              <a:rPr lang="zh-CN" altLang="zh-CN" sz="1600" kern="100" dirty="0" smtClean="0">
                <a:latin typeface="Times New Roman"/>
                <a:cs typeface="Times New Roman"/>
              </a:rPr>
              <a:t>周旺</a:t>
            </a:r>
            <a:r>
              <a:rPr lang="en-US" altLang="zh-CN" sz="1600" kern="100" dirty="0" smtClean="0">
                <a:latin typeface="Times New Roman"/>
                <a:cs typeface="Times New Roman"/>
              </a:rPr>
              <a:t>,</a:t>
            </a:r>
            <a:r>
              <a:rPr lang="zh-CN" altLang="zh-CN" sz="1600" kern="100" dirty="0" smtClean="0">
                <a:latin typeface="Times New Roman"/>
                <a:cs typeface="Times New Roman"/>
              </a:rPr>
              <a:t>吴昌平</a:t>
            </a:r>
            <a:r>
              <a:rPr lang="en-US" altLang="zh-CN" sz="1600" kern="100" dirty="0" smtClean="0">
                <a:latin typeface="Times New Roman"/>
                <a:cs typeface="Times New Roman"/>
              </a:rPr>
              <a:t>,</a:t>
            </a:r>
            <a:r>
              <a:rPr lang="zh-CN" altLang="zh-CN" sz="1600" kern="100" dirty="0" smtClean="0">
                <a:latin typeface="Times New Roman"/>
                <a:cs typeface="Times New Roman"/>
              </a:rPr>
              <a:t>李贤和</a:t>
            </a:r>
            <a:r>
              <a:rPr lang="en-US" altLang="zh-CN" sz="1600" kern="100" dirty="0" smtClean="0">
                <a:latin typeface="Times New Roman"/>
                <a:cs typeface="Times New Roman"/>
              </a:rPr>
              <a:t>.</a:t>
            </a:r>
            <a:r>
              <a:rPr lang="zh-CN" altLang="zh-CN" sz="1600" kern="100" dirty="0" smtClean="0">
                <a:latin typeface="Times New Roman"/>
                <a:cs typeface="Times New Roman"/>
              </a:rPr>
              <a:t>师生双选系统后端设计</a:t>
            </a:r>
            <a:r>
              <a:rPr lang="en-US" altLang="zh-CN" sz="1600" kern="100" dirty="0" smtClean="0">
                <a:latin typeface="Times New Roman"/>
                <a:cs typeface="Times New Roman"/>
              </a:rPr>
              <a:t>[J].</a:t>
            </a:r>
            <a:r>
              <a:rPr lang="zh-CN" altLang="zh-CN" sz="1600" kern="100" dirty="0" smtClean="0">
                <a:latin typeface="Times New Roman"/>
                <a:cs typeface="Times New Roman"/>
              </a:rPr>
              <a:t>无线互联科技</a:t>
            </a:r>
            <a:r>
              <a:rPr lang="en-US" altLang="zh-CN" sz="1600" kern="100" dirty="0" smtClean="0">
                <a:latin typeface="Times New Roman"/>
                <a:cs typeface="Times New Roman"/>
              </a:rPr>
              <a:t>,2021,18(12):45-46.</a:t>
            </a:r>
            <a:endParaRPr lang="zh-CN" altLang="zh-CN" sz="1600" kern="100" dirty="0" smtClean="0">
              <a:latin typeface="宋体"/>
              <a:cs typeface="Times New Roman"/>
            </a:endParaRPr>
          </a:p>
          <a:p>
            <a:pPr marL="342900" lvl="0" indent="-342900" algn="just">
              <a:lnSpc>
                <a:spcPts val="2000"/>
              </a:lnSpc>
              <a:spcAft>
                <a:spcPts val="0"/>
              </a:spcAft>
              <a:buFont typeface="+mj-lt"/>
              <a:buAutoNum type="arabicPeriod"/>
            </a:pPr>
            <a:r>
              <a:rPr lang="zh-CN" altLang="zh-CN" sz="1600" kern="100" dirty="0" smtClean="0">
                <a:latin typeface="Times New Roman"/>
                <a:cs typeface="Times New Roman"/>
              </a:rPr>
              <a:t>任祖华</a:t>
            </a:r>
            <a:r>
              <a:rPr lang="en-US" altLang="zh-CN" sz="1600" kern="100" dirty="0" smtClean="0">
                <a:latin typeface="Times New Roman"/>
                <a:cs typeface="Times New Roman"/>
              </a:rPr>
              <a:t>. </a:t>
            </a:r>
            <a:r>
              <a:rPr lang="zh-CN" altLang="zh-CN" sz="1600" kern="100" dirty="0" smtClean="0">
                <a:latin typeface="Times New Roman"/>
                <a:cs typeface="Times New Roman"/>
              </a:rPr>
              <a:t>基于</a:t>
            </a:r>
            <a:r>
              <a:rPr lang="en-US" altLang="zh-CN" sz="1600" kern="100" dirty="0" smtClean="0">
                <a:latin typeface="Times New Roman"/>
                <a:cs typeface="Times New Roman"/>
              </a:rPr>
              <a:t>SSM</a:t>
            </a:r>
            <a:r>
              <a:rPr lang="zh-CN" altLang="zh-CN" sz="1600" kern="100" dirty="0" smtClean="0">
                <a:latin typeface="Times New Roman"/>
                <a:cs typeface="Times New Roman"/>
              </a:rPr>
              <a:t>的高校选课教务系统的设计与实现</a:t>
            </a:r>
            <a:r>
              <a:rPr lang="en-US" altLang="zh-CN" sz="1600" kern="100" dirty="0" smtClean="0">
                <a:latin typeface="Times New Roman"/>
                <a:cs typeface="Times New Roman"/>
              </a:rPr>
              <a:t>[D].</a:t>
            </a:r>
            <a:r>
              <a:rPr lang="zh-CN" altLang="zh-CN" sz="1600" kern="100" dirty="0" smtClean="0">
                <a:latin typeface="Times New Roman"/>
                <a:cs typeface="Times New Roman"/>
              </a:rPr>
              <a:t>首都经济贸易大学</a:t>
            </a:r>
            <a:r>
              <a:rPr lang="en-US" altLang="zh-CN" sz="1600" kern="100" dirty="0" smtClean="0">
                <a:latin typeface="Times New Roman"/>
                <a:cs typeface="Times New Roman"/>
              </a:rPr>
              <a:t>,2019.</a:t>
            </a:r>
            <a:endParaRPr lang="zh-CN" altLang="zh-CN" sz="1600" kern="100" dirty="0" smtClean="0">
              <a:latin typeface="宋体"/>
              <a:cs typeface="Times New Roman"/>
            </a:endParaRPr>
          </a:p>
          <a:p>
            <a:pPr marL="342900" lvl="0" indent="-342900" algn="just">
              <a:lnSpc>
                <a:spcPts val="2000"/>
              </a:lnSpc>
              <a:spcAft>
                <a:spcPts val="0"/>
              </a:spcAft>
              <a:buFont typeface="+mj-lt"/>
              <a:buAutoNum type="arabicPeriod"/>
            </a:pPr>
            <a:r>
              <a:rPr lang="zh-CN" altLang="zh-CN" sz="1600" kern="100" dirty="0" smtClean="0">
                <a:latin typeface="Times New Roman"/>
                <a:cs typeface="Times New Roman"/>
              </a:rPr>
              <a:t>温迅</a:t>
            </a:r>
            <a:r>
              <a:rPr lang="en-US" altLang="zh-CN" sz="1600" kern="100" dirty="0" smtClean="0">
                <a:latin typeface="Times New Roman"/>
                <a:cs typeface="Times New Roman"/>
              </a:rPr>
              <a:t>. </a:t>
            </a:r>
            <a:r>
              <a:rPr lang="zh-CN" altLang="zh-CN" sz="1600" kern="100" dirty="0" smtClean="0">
                <a:latin typeface="Times New Roman"/>
                <a:cs typeface="Times New Roman"/>
              </a:rPr>
              <a:t>基于</a:t>
            </a:r>
            <a:r>
              <a:rPr lang="en-US" altLang="zh-CN" sz="1600" kern="100" dirty="0" smtClean="0">
                <a:latin typeface="Times New Roman"/>
                <a:cs typeface="Times New Roman"/>
              </a:rPr>
              <a:t>JMS</a:t>
            </a:r>
            <a:r>
              <a:rPr lang="zh-CN" altLang="zh-CN" sz="1600" kern="100" dirty="0" smtClean="0">
                <a:latin typeface="Times New Roman"/>
                <a:cs typeface="Times New Roman"/>
              </a:rPr>
              <a:t>中间件技术的高校在线选课系统的研究与实现</a:t>
            </a:r>
            <a:r>
              <a:rPr lang="en-US" altLang="zh-CN" sz="1600" kern="100" dirty="0" smtClean="0">
                <a:latin typeface="Times New Roman"/>
                <a:cs typeface="Times New Roman"/>
              </a:rPr>
              <a:t>[D].</a:t>
            </a:r>
            <a:r>
              <a:rPr lang="zh-CN" altLang="zh-CN" sz="1600" kern="100" dirty="0" smtClean="0">
                <a:latin typeface="Times New Roman"/>
                <a:cs typeface="Times New Roman"/>
              </a:rPr>
              <a:t>西安科技大学</a:t>
            </a:r>
            <a:r>
              <a:rPr lang="en-US" altLang="zh-CN" sz="1600" kern="100" dirty="0" smtClean="0">
                <a:latin typeface="Times New Roman"/>
                <a:cs typeface="Times New Roman"/>
              </a:rPr>
              <a:t>,2019.</a:t>
            </a:r>
            <a:endParaRPr lang="zh-CN" altLang="zh-CN" sz="1600" kern="100" dirty="0" smtClean="0">
              <a:latin typeface="宋体"/>
              <a:cs typeface="Times New Roman"/>
            </a:endParaRPr>
          </a:p>
          <a:p>
            <a:pPr marL="342900" lvl="0" indent="-342900" algn="just">
              <a:lnSpc>
                <a:spcPts val="2000"/>
              </a:lnSpc>
              <a:spcAft>
                <a:spcPts val="0"/>
              </a:spcAft>
              <a:buFont typeface="+mj-lt"/>
              <a:buAutoNum type="arabicPeriod"/>
            </a:pPr>
            <a:r>
              <a:rPr lang="zh-CN" altLang="zh-CN" sz="1600" kern="100" dirty="0" smtClean="0">
                <a:latin typeface="Times New Roman"/>
                <a:cs typeface="Times New Roman"/>
              </a:rPr>
              <a:t>高轶群</a:t>
            </a:r>
            <a:r>
              <a:rPr lang="en-US" altLang="zh-CN" sz="1600" kern="100" dirty="0" smtClean="0">
                <a:latin typeface="Times New Roman"/>
                <a:cs typeface="Times New Roman"/>
              </a:rPr>
              <a:t>. </a:t>
            </a:r>
            <a:r>
              <a:rPr lang="zh-CN" altLang="zh-CN" sz="1600" kern="100" dirty="0" smtClean="0">
                <a:latin typeface="Times New Roman"/>
                <a:cs typeface="Times New Roman"/>
              </a:rPr>
              <a:t>煤矿特种作业人员网络考试系统设计与实现</a:t>
            </a:r>
            <a:r>
              <a:rPr lang="en-US" altLang="zh-CN" sz="1600" kern="100" dirty="0" smtClean="0">
                <a:latin typeface="Times New Roman"/>
                <a:cs typeface="Times New Roman"/>
              </a:rPr>
              <a:t>[D]. </a:t>
            </a:r>
            <a:r>
              <a:rPr lang="zh-CN" altLang="zh-CN" sz="1600" kern="100" dirty="0" smtClean="0">
                <a:latin typeface="Times New Roman"/>
                <a:cs typeface="Times New Roman"/>
              </a:rPr>
              <a:t>电子科技大学</a:t>
            </a:r>
            <a:r>
              <a:rPr lang="en-US" altLang="zh-CN" sz="1600" kern="100" dirty="0" smtClean="0">
                <a:latin typeface="Times New Roman"/>
                <a:cs typeface="Times New Roman"/>
              </a:rPr>
              <a:t>, 2014.</a:t>
            </a:r>
            <a:endParaRPr lang="zh-CN" altLang="zh-CN" sz="1600" kern="100" dirty="0" smtClean="0">
              <a:latin typeface="宋体"/>
              <a:cs typeface="Times New Roman"/>
            </a:endParaRPr>
          </a:p>
          <a:p>
            <a:pPr marL="342900" lvl="0" indent="-342900" algn="just">
              <a:lnSpc>
                <a:spcPts val="2000"/>
              </a:lnSpc>
              <a:spcAft>
                <a:spcPts val="0"/>
              </a:spcAft>
              <a:buFont typeface="+mj-lt"/>
              <a:buAutoNum type="arabicPeriod"/>
            </a:pPr>
            <a:r>
              <a:rPr lang="zh-CN" altLang="zh-CN" sz="1600" kern="100" dirty="0" smtClean="0">
                <a:latin typeface="Times New Roman"/>
                <a:cs typeface="Times New Roman"/>
              </a:rPr>
              <a:t>董艳萌</a:t>
            </a:r>
            <a:r>
              <a:rPr lang="en-US" altLang="zh-CN" sz="1600" kern="100" dirty="0" smtClean="0">
                <a:latin typeface="Times New Roman"/>
                <a:cs typeface="Times New Roman"/>
              </a:rPr>
              <a:t>. </a:t>
            </a:r>
            <a:r>
              <a:rPr lang="zh-CN" altLang="zh-CN" sz="1600" kern="100" dirty="0" smtClean="0">
                <a:latin typeface="Times New Roman"/>
                <a:cs typeface="Times New Roman"/>
              </a:rPr>
              <a:t>高通量卫星信号发生及分析软件的设计与实现</a:t>
            </a:r>
            <a:r>
              <a:rPr lang="en-US" altLang="zh-CN" sz="1600" kern="100" dirty="0" smtClean="0">
                <a:latin typeface="Times New Roman"/>
                <a:cs typeface="Times New Roman"/>
              </a:rPr>
              <a:t>[D].</a:t>
            </a:r>
            <a:r>
              <a:rPr lang="zh-CN" altLang="zh-CN" sz="1600" kern="100" dirty="0" smtClean="0">
                <a:latin typeface="Times New Roman"/>
                <a:cs typeface="Times New Roman"/>
              </a:rPr>
              <a:t>西安电子科技大学</a:t>
            </a:r>
            <a:r>
              <a:rPr lang="en-US" altLang="zh-CN" sz="1600" kern="100" dirty="0" smtClean="0">
                <a:latin typeface="Times New Roman"/>
                <a:cs typeface="Times New Roman"/>
              </a:rPr>
              <a:t>,2020.</a:t>
            </a:r>
            <a:endParaRPr lang="zh-CN" altLang="zh-CN" sz="1600" kern="100" dirty="0" smtClean="0">
              <a:latin typeface="宋体"/>
              <a:cs typeface="Times New Roman"/>
            </a:endParaRPr>
          </a:p>
          <a:p>
            <a:pPr marL="342900" lvl="0" indent="-342900" algn="just">
              <a:lnSpc>
                <a:spcPts val="2000"/>
              </a:lnSpc>
              <a:spcAft>
                <a:spcPts val="0"/>
              </a:spcAft>
              <a:buFont typeface="+mj-lt"/>
              <a:buAutoNum type="arabicPeriod"/>
            </a:pPr>
            <a:r>
              <a:rPr lang="en-US" altLang="zh-CN" sz="1600" kern="100" dirty="0" smtClean="0">
                <a:latin typeface="Times New Roman"/>
                <a:cs typeface="Times New Roman"/>
              </a:rPr>
              <a:t>He X, </a:t>
            </a:r>
            <a:r>
              <a:rPr lang="en-US" altLang="zh-CN" sz="1600" kern="100" dirty="0" err="1" smtClean="0">
                <a:latin typeface="Times New Roman"/>
                <a:cs typeface="Times New Roman"/>
              </a:rPr>
              <a:t>Bai</a:t>
            </a:r>
            <a:r>
              <a:rPr lang="en-US" altLang="zh-CN" sz="1600" kern="100" dirty="0" smtClean="0">
                <a:latin typeface="Times New Roman"/>
                <a:cs typeface="Times New Roman"/>
              </a:rPr>
              <a:t> Y, </a:t>
            </a:r>
            <a:r>
              <a:rPr lang="en-US" altLang="zh-CN" sz="1600" kern="100" dirty="0" err="1" smtClean="0">
                <a:latin typeface="Times New Roman"/>
                <a:cs typeface="Times New Roman"/>
              </a:rPr>
              <a:t>Yue</a:t>
            </a:r>
            <a:r>
              <a:rPr lang="en-US" altLang="zh-CN" sz="1600" kern="100" dirty="0" smtClean="0">
                <a:latin typeface="Times New Roman"/>
                <a:cs typeface="Times New Roman"/>
              </a:rPr>
              <a:t> L, et al. Design and Implementation of Information System Based on Java Technology Platform[C]//Journal of Physics: Conference Series. IOP Publishing, 2021, 2033(1): 012123.</a:t>
            </a:r>
            <a:endParaRPr lang="zh-CN" altLang="zh-CN" sz="1600" kern="100" dirty="0" smtClean="0">
              <a:latin typeface="宋体"/>
              <a:cs typeface="Times New Roman"/>
            </a:endParaRPr>
          </a:p>
          <a:p>
            <a:pPr marL="342900" lvl="0" indent="-342900" algn="just">
              <a:lnSpc>
                <a:spcPts val="2000"/>
              </a:lnSpc>
              <a:spcAft>
                <a:spcPts val="0"/>
              </a:spcAft>
              <a:buFont typeface="+mj-lt"/>
              <a:buAutoNum type="arabicPeriod"/>
            </a:pPr>
            <a:r>
              <a:rPr lang="en-US" altLang="zh-CN" sz="1600" kern="100" dirty="0" smtClean="0">
                <a:latin typeface="Times New Roman"/>
                <a:cs typeface="Times New Roman"/>
              </a:rPr>
              <a:t>Luan X. IMPLEMENTATION AND ANALYSIS OF SOFTWARE DEVELOPMENT IN SPRING BOOT[D]. California State Polytechnic University, Pomona, 2021.</a:t>
            </a:r>
            <a:endParaRPr lang="zh-CN" altLang="zh-CN" sz="1600" kern="100" dirty="0" smtClean="0">
              <a:latin typeface="宋体"/>
              <a:cs typeface="Times New Roman"/>
            </a:endParaRPr>
          </a:p>
          <a:p>
            <a:pPr marL="342900" lvl="0" indent="-342900" algn="just">
              <a:lnSpc>
                <a:spcPts val="2000"/>
              </a:lnSpc>
              <a:spcAft>
                <a:spcPts val="0"/>
              </a:spcAft>
              <a:buFont typeface="+mj-lt"/>
              <a:buAutoNum type="arabicPeriod"/>
            </a:pPr>
            <a:r>
              <a:rPr lang="zh-CN" altLang="zh-CN" sz="1600" kern="100" dirty="0" smtClean="0">
                <a:latin typeface="Times New Roman"/>
                <a:cs typeface="Times New Roman"/>
              </a:rPr>
              <a:t>连瑞梅</a:t>
            </a:r>
            <a:r>
              <a:rPr lang="en-US" altLang="zh-CN" sz="1600" kern="100" dirty="0" smtClean="0">
                <a:latin typeface="Times New Roman"/>
                <a:cs typeface="Times New Roman"/>
              </a:rPr>
              <a:t>. </a:t>
            </a:r>
            <a:r>
              <a:rPr lang="zh-CN" altLang="zh-CN" sz="1600" kern="100" dirty="0" smtClean="0">
                <a:latin typeface="Times New Roman"/>
                <a:cs typeface="Times New Roman"/>
              </a:rPr>
              <a:t>基于</a:t>
            </a:r>
            <a:r>
              <a:rPr lang="en-US" altLang="zh-CN" sz="1600" kern="100" dirty="0" smtClean="0">
                <a:latin typeface="Times New Roman"/>
                <a:cs typeface="Times New Roman"/>
              </a:rPr>
              <a:t> Java </a:t>
            </a:r>
            <a:r>
              <a:rPr lang="zh-CN" altLang="zh-CN" sz="1600" kern="100" dirty="0" smtClean="0">
                <a:latin typeface="Times New Roman"/>
                <a:cs typeface="Times New Roman"/>
              </a:rPr>
              <a:t>的选课管理系统的设计与实现</a:t>
            </a:r>
            <a:r>
              <a:rPr lang="en-US" altLang="zh-CN" sz="1600" kern="100" dirty="0" smtClean="0">
                <a:latin typeface="Times New Roman"/>
                <a:cs typeface="Times New Roman"/>
              </a:rPr>
              <a:t>[J]. </a:t>
            </a:r>
            <a:r>
              <a:rPr lang="zh-CN" altLang="zh-CN" sz="1600" kern="100" dirty="0" smtClean="0">
                <a:latin typeface="Times New Roman"/>
                <a:cs typeface="Times New Roman"/>
              </a:rPr>
              <a:t>电脑知识与技术</a:t>
            </a:r>
            <a:r>
              <a:rPr lang="en-US" altLang="zh-CN" sz="1600" kern="100" dirty="0" smtClean="0">
                <a:latin typeface="Times New Roman"/>
                <a:cs typeface="Times New Roman"/>
              </a:rPr>
              <a:t>, 2020.</a:t>
            </a:r>
            <a:endParaRPr lang="zh-CN" altLang="zh-CN" sz="1600" kern="100" dirty="0" smtClean="0">
              <a:latin typeface="宋体"/>
              <a:cs typeface="Times New Roman"/>
            </a:endParaRPr>
          </a:p>
          <a:p>
            <a:pPr marL="342900" lvl="0" indent="-342900" algn="just">
              <a:lnSpc>
                <a:spcPts val="2000"/>
              </a:lnSpc>
              <a:spcAft>
                <a:spcPts val="0"/>
              </a:spcAft>
              <a:buFont typeface="+mj-lt"/>
              <a:buAutoNum type="arabicPeriod"/>
            </a:pPr>
            <a:r>
              <a:rPr lang="zh-CN" altLang="zh-CN" sz="1600" kern="100" dirty="0" smtClean="0">
                <a:latin typeface="Times New Roman"/>
                <a:cs typeface="Times New Roman"/>
              </a:rPr>
              <a:t>范海燕</a:t>
            </a:r>
            <a:r>
              <a:rPr lang="en-US" altLang="zh-CN" sz="1600" kern="100" dirty="0" smtClean="0">
                <a:latin typeface="Times New Roman"/>
                <a:cs typeface="Times New Roman"/>
              </a:rPr>
              <a:t>.</a:t>
            </a:r>
            <a:r>
              <a:rPr lang="zh-CN" altLang="zh-CN" sz="1600" kern="100" dirty="0" smtClean="0">
                <a:latin typeface="Times New Roman"/>
                <a:cs typeface="Times New Roman"/>
              </a:rPr>
              <a:t>动态软件测试中的白盒测试和黑盒测试探讨</a:t>
            </a:r>
            <a:r>
              <a:rPr lang="en-US" altLang="zh-CN" sz="1600" kern="100" dirty="0" smtClean="0">
                <a:latin typeface="Times New Roman"/>
                <a:cs typeface="Times New Roman"/>
              </a:rPr>
              <a:t>[J].</a:t>
            </a:r>
            <a:r>
              <a:rPr lang="zh-CN" altLang="zh-CN" sz="1600" kern="100" dirty="0" smtClean="0">
                <a:latin typeface="Times New Roman"/>
                <a:cs typeface="Times New Roman"/>
              </a:rPr>
              <a:t>南方农机</a:t>
            </a:r>
            <a:r>
              <a:rPr lang="en-US" altLang="zh-CN" sz="1600" kern="100" dirty="0" smtClean="0">
                <a:latin typeface="Times New Roman"/>
                <a:cs typeface="Times New Roman"/>
              </a:rPr>
              <a:t>,2018,49(18):76.</a:t>
            </a:r>
            <a:endParaRPr lang="zh-CN" altLang="zh-CN" sz="1600" kern="100" dirty="0" smtClean="0">
              <a:latin typeface="宋体"/>
              <a:cs typeface="Times New Roman"/>
            </a:endParaRPr>
          </a:p>
          <a:p>
            <a:endParaRPr lang="zh-CN" altLang="zh-CN" sz="1600"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6223000"/>
            <a:ext cx="12192000" cy="635000"/>
          </a:xfrm>
          <a:prstGeom prst="rect">
            <a:avLst/>
          </a:prstGeom>
          <a:solidFill>
            <a:srgbClr val="445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49195" y="3301238"/>
            <a:ext cx="7879080" cy="1015663"/>
          </a:xfrm>
          <a:prstGeom prst="rect">
            <a:avLst/>
          </a:prstGeom>
        </p:spPr>
        <p:txBody>
          <a:bodyPr wrap="none">
            <a:spAutoFit/>
          </a:bodyPr>
          <a:lstStyle/>
          <a:p>
            <a:r>
              <a:rPr lang="zh-CN" altLang="en-US" sz="6000" b="1" dirty="0">
                <a:solidFill>
                  <a:schemeClr val="bg1"/>
                </a:solidFill>
              </a:rPr>
              <a:t>感谢</a:t>
            </a:r>
            <a:r>
              <a:rPr lang="zh-CN" altLang="en-US" sz="6000" b="1" dirty="0" smtClean="0">
                <a:solidFill>
                  <a:schemeClr val="bg1"/>
                </a:solidFill>
              </a:rPr>
              <a:t>各位老师</a:t>
            </a:r>
            <a:r>
              <a:rPr lang="zh-CN" altLang="en-US" sz="6000" b="1" dirty="0">
                <a:solidFill>
                  <a:schemeClr val="bg1"/>
                </a:solidFill>
              </a:rPr>
              <a:t>评判指导</a:t>
            </a:r>
          </a:p>
        </p:txBody>
      </p:sp>
      <p:sp>
        <p:nvSpPr>
          <p:cNvPr id="20" name="椭圆 19"/>
          <p:cNvSpPr/>
          <p:nvPr/>
        </p:nvSpPr>
        <p:spPr>
          <a:xfrm>
            <a:off x="5627539"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6038127"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443635"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4979207" y="4378458"/>
            <a:ext cx="2215671" cy="646331"/>
          </a:xfrm>
          <a:prstGeom prst="rect">
            <a:avLst/>
          </a:prstGeom>
        </p:spPr>
        <p:txBody>
          <a:bodyPr wrap="none">
            <a:spAutoFit/>
          </a:bodyPr>
          <a:lstStyle/>
          <a:p>
            <a:pPr algn="ctr"/>
            <a:r>
              <a:rPr lang="zh-CN" altLang="en-US" dirty="0" smtClean="0">
                <a:solidFill>
                  <a:schemeClr val="bg1">
                    <a:lumMod val="95000"/>
                  </a:schemeClr>
                </a:solidFill>
                <a:latin typeface="+mj-ea"/>
                <a:ea typeface="+mj-ea"/>
              </a:rPr>
              <a:t>指导</a:t>
            </a:r>
            <a:r>
              <a:rPr lang="zh-CN" altLang="en-US" dirty="0">
                <a:solidFill>
                  <a:schemeClr val="bg1">
                    <a:lumMod val="95000"/>
                  </a:schemeClr>
                </a:solidFill>
                <a:latin typeface="+mj-ea"/>
                <a:ea typeface="+mj-ea"/>
              </a:rPr>
              <a:t>老师</a:t>
            </a:r>
            <a:r>
              <a:rPr lang="zh-CN" altLang="en-US" dirty="0" smtClean="0">
                <a:solidFill>
                  <a:schemeClr val="bg1">
                    <a:lumMod val="95000"/>
                  </a:schemeClr>
                </a:solidFill>
                <a:latin typeface="+mj-ea"/>
                <a:ea typeface="+mj-ea"/>
              </a:rPr>
              <a:t>：</a:t>
            </a:r>
            <a:r>
              <a:rPr lang="en-US" altLang="zh-CN" dirty="0" smtClean="0">
                <a:solidFill>
                  <a:schemeClr val="bg1">
                    <a:lumMod val="95000"/>
                  </a:schemeClr>
                </a:solidFill>
                <a:latin typeface="+mj-ea"/>
                <a:ea typeface="+mj-ea"/>
              </a:rPr>
              <a:t>PPT</a:t>
            </a:r>
            <a:r>
              <a:rPr lang="zh-CN" altLang="en-US" dirty="0" smtClean="0">
                <a:solidFill>
                  <a:schemeClr val="bg1">
                    <a:lumMod val="95000"/>
                  </a:schemeClr>
                </a:solidFill>
                <a:latin typeface="+mj-ea"/>
                <a:ea typeface="+mj-ea"/>
              </a:rPr>
              <a:t>熊猫</a:t>
            </a:r>
            <a:endParaRPr lang="en-US" altLang="zh-CN" dirty="0" smtClean="0">
              <a:solidFill>
                <a:schemeClr val="bg1">
                  <a:lumMod val="95000"/>
                </a:schemeClr>
              </a:solidFill>
              <a:latin typeface="+mj-ea"/>
              <a:ea typeface="+mj-ea"/>
            </a:endParaRPr>
          </a:p>
          <a:p>
            <a:pPr algn="ctr"/>
            <a:r>
              <a:rPr lang="zh-CN" altLang="en-US" dirty="0" smtClean="0">
                <a:solidFill>
                  <a:schemeClr val="bg1">
                    <a:lumMod val="95000"/>
                  </a:schemeClr>
                </a:solidFill>
                <a:latin typeface="+mj-ea"/>
                <a:ea typeface="+mj-ea"/>
              </a:rPr>
              <a:t>报告人：熊猫素材</a:t>
            </a:r>
            <a:endParaRPr lang="en-US" altLang="zh-CN" dirty="0">
              <a:solidFill>
                <a:schemeClr val="bg1">
                  <a:lumMod val="95000"/>
                </a:schemeClr>
              </a:solidFill>
              <a:latin typeface="+mj-ea"/>
              <a:ea typeface="+mj-ea"/>
            </a:endParaRPr>
          </a:p>
        </p:txBody>
      </p:sp>
      <p:grpSp>
        <p:nvGrpSpPr>
          <p:cNvPr id="25" name="组合 24"/>
          <p:cNvGrpSpPr/>
          <p:nvPr/>
        </p:nvGrpSpPr>
        <p:grpSpPr>
          <a:xfrm>
            <a:off x="4769529" y="541051"/>
            <a:ext cx="2638414" cy="2624498"/>
            <a:chOff x="4769529" y="541051"/>
            <a:chExt cx="2638414" cy="2624498"/>
          </a:xfrm>
        </p:grpSpPr>
        <p:grpSp>
          <p:nvGrpSpPr>
            <p:cNvPr id="26" name="Group 74"/>
            <p:cNvGrpSpPr>
              <a:grpSpLocks noChangeAspect="1"/>
            </p:cNvGrpSpPr>
            <p:nvPr/>
          </p:nvGrpSpPr>
          <p:grpSpPr bwMode="auto">
            <a:xfrm>
              <a:off x="4769529" y="541051"/>
              <a:ext cx="2638414" cy="2624498"/>
              <a:chOff x="5429" y="2125"/>
              <a:chExt cx="569" cy="566"/>
            </a:xfrm>
            <a:solidFill>
              <a:schemeClr val="bg1"/>
            </a:solidFill>
          </p:grpSpPr>
          <p:sp>
            <p:nvSpPr>
              <p:cNvPr id="28" name="Freeform 75"/>
              <p:cNvSpPr/>
              <p:nvPr/>
            </p:nvSpPr>
            <p:spPr bwMode="auto">
              <a:xfrm>
                <a:off x="5639" y="2603"/>
                <a:ext cx="149" cy="22"/>
              </a:xfrm>
              <a:custGeom>
                <a:avLst/>
                <a:gdLst>
                  <a:gd name="T0" fmla="*/ 210 w 210"/>
                  <a:gd name="T1" fmla="*/ 16 h 32"/>
                  <a:gd name="T2" fmla="*/ 195 w 210"/>
                  <a:gd name="T3" fmla="*/ 0 h 32"/>
                  <a:gd name="T4" fmla="*/ 15 w 210"/>
                  <a:gd name="T5" fmla="*/ 0 h 32"/>
                  <a:gd name="T6" fmla="*/ 0 w 210"/>
                  <a:gd name="T7" fmla="*/ 16 h 32"/>
                  <a:gd name="T8" fmla="*/ 0 w 210"/>
                  <a:gd name="T9" fmla="*/ 16 h 32"/>
                  <a:gd name="T10" fmla="*/ 15 w 210"/>
                  <a:gd name="T11" fmla="*/ 32 h 32"/>
                  <a:gd name="T12" fmla="*/ 195 w 210"/>
                  <a:gd name="T13" fmla="*/ 32 h 32"/>
                  <a:gd name="T14" fmla="*/ 210 w 210"/>
                  <a:gd name="T15" fmla="*/ 16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2">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2"/>
                      <a:pt x="15" y="32"/>
                    </a:cubicBezTo>
                    <a:cubicBezTo>
                      <a:pt x="195" y="32"/>
                      <a:pt x="195" y="32"/>
                      <a:pt x="195" y="32"/>
                    </a:cubicBezTo>
                    <a:cubicBezTo>
                      <a:pt x="203" y="32"/>
                      <a:pt x="210" y="24"/>
                      <a:pt x="210" y="1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76"/>
              <p:cNvSpPr/>
              <p:nvPr/>
            </p:nvSpPr>
            <p:spPr bwMode="auto">
              <a:xfrm>
                <a:off x="5702" y="2125"/>
                <a:ext cx="23" cy="94"/>
              </a:xfrm>
              <a:custGeom>
                <a:avLst/>
                <a:gdLst>
                  <a:gd name="T0" fmla="*/ 16 w 32"/>
                  <a:gd name="T1" fmla="*/ 132 h 132"/>
                  <a:gd name="T2" fmla="*/ 32 w 32"/>
                  <a:gd name="T3" fmla="*/ 116 h 132"/>
                  <a:gd name="T4" fmla="*/ 32 w 32"/>
                  <a:gd name="T5" fmla="*/ 16 h 132"/>
                  <a:gd name="T6" fmla="*/ 16 w 32"/>
                  <a:gd name="T7" fmla="*/ 0 h 132"/>
                  <a:gd name="T8" fmla="*/ 16 w 32"/>
                  <a:gd name="T9" fmla="*/ 0 h 132"/>
                  <a:gd name="T10" fmla="*/ 0 w 32"/>
                  <a:gd name="T11" fmla="*/ 16 h 132"/>
                  <a:gd name="T12" fmla="*/ 0 w 32"/>
                  <a:gd name="T13" fmla="*/ 116 h 132"/>
                  <a:gd name="T14" fmla="*/ 16 w 32"/>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2">
                    <a:moveTo>
                      <a:pt x="16" y="132"/>
                    </a:moveTo>
                    <a:cubicBezTo>
                      <a:pt x="25" y="132"/>
                      <a:pt x="32" y="125"/>
                      <a:pt x="32" y="116"/>
                    </a:cubicBezTo>
                    <a:cubicBezTo>
                      <a:pt x="32" y="16"/>
                      <a:pt x="32" y="16"/>
                      <a:pt x="32" y="16"/>
                    </a:cubicBezTo>
                    <a:cubicBezTo>
                      <a:pt x="32" y="7"/>
                      <a:pt x="25" y="0"/>
                      <a:pt x="16" y="0"/>
                    </a:cubicBezTo>
                    <a:cubicBezTo>
                      <a:pt x="16" y="0"/>
                      <a:pt x="16" y="0"/>
                      <a:pt x="16" y="0"/>
                    </a:cubicBezTo>
                    <a:cubicBezTo>
                      <a:pt x="7" y="0"/>
                      <a:pt x="0" y="7"/>
                      <a:pt x="0" y="16"/>
                    </a:cubicBezTo>
                    <a:cubicBezTo>
                      <a:pt x="0" y="116"/>
                      <a:pt x="0" y="116"/>
                      <a:pt x="0" y="116"/>
                    </a:cubicBezTo>
                    <a:cubicBezTo>
                      <a:pt x="0" y="125"/>
                      <a:pt x="7" y="132"/>
                      <a:pt x="16" y="132"/>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77"/>
              <p:cNvSpPr/>
              <p:nvPr/>
            </p:nvSpPr>
            <p:spPr bwMode="auto">
              <a:xfrm>
                <a:off x="5802" y="2160"/>
                <a:ext cx="61" cy="87"/>
              </a:xfrm>
              <a:custGeom>
                <a:avLst/>
                <a:gdLst>
                  <a:gd name="T0" fmla="*/ 10 w 86"/>
                  <a:gd name="T1" fmla="*/ 119 h 123"/>
                  <a:gd name="T2" fmla="*/ 32 w 86"/>
                  <a:gd name="T3" fmla="*/ 113 h 123"/>
                  <a:gd name="T4" fmla="*/ 82 w 86"/>
                  <a:gd name="T5" fmla="*/ 26 h 123"/>
                  <a:gd name="T6" fmla="*/ 76 w 86"/>
                  <a:gd name="T7" fmla="*/ 5 h 123"/>
                  <a:gd name="T8" fmla="*/ 76 w 86"/>
                  <a:gd name="T9" fmla="*/ 5 h 123"/>
                  <a:gd name="T10" fmla="*/ 55 w 86"/>
                  <a:gd name="T11" fmla="*/ 10 h 123"/>
                  <a:gd name="T12" fmla="*/ 5 w 86"/>
                  <a:gd name="T13" fmla="*/ 97 h 123"/>
                  <a:gd name="T14" fmla="*/ 10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10" y="119"/>
                    </a:moveTo>
                    <a:cubicBezTo>
                      <a:pt x="18" y="123"/>
                      <a:pt x="27" y="120"/>
                      <a:pt x="32" y="113"/>
                    </a:cubicBezTo>
                    <a:cubicBezTo>
                      <a:pt x="82" y="26"/>
                      <a:pt x="82" y="26"/>
                      <a:pt x="82" y="26"/>
                    </a:cubicBezTo>
                    <a:cubicBezTo>
                      <a:pt x="86" y="19"/>
                      <a:pt x="83" y="9"/>
                      <a:pt x="76" y="5"/>
                    </a:cubicBezTo>
                    <a:cubicBezTo>
                      <a:pt x="76" y="5"/>
                      <a:pt x="76" y="5"/>
                      <a:pt x="76" y="5"/>
                    </a:cubicBezTo>
                    <a:cubicBezTo>
                      <a:pt x="69" y="0"/>
                      <a:pt x="59" y="3"/>
                      <a:pt x="55" y="10"/>
                    </a:cubicBezTo>
                    <a:cubicBezTo>
                      <a:pt x="5" y="97"/>
                      <a:pt x="5" y="97"/>
                      <a:pt x="5" y="97"/>
                    </a:cubicBezTo>
                    <a:cubicBezTo>
                      <a:pt x="0" y="105"/>
                      <a:pt x="3" y="114"/>
                      <a:pt x="10" y="119"/>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78"/>
              <p:cNvSpPr/>
              <p:nvPr/>
            </p:nvSpPr>
            <p:spPr bwMode="auto">
              <a:xfrm>
                <a:off x="5876" y="2260"/>
                <a:ext cx="87" cy="62"/>
              </a:xfrm>
              <a:custGeom>
                <a:avLst/>
                <a:gdLst>
                  <a:gd name="T0" fmla="*/ 5 w 123"/>
                  <a:gd name="T1" fmla="*/ 76 h 86"/>
                  <a:gd name="T2" fmla="*/ 26 w 123"/>
                  <a:gd name="T3" fmla="*/ 82 h 86"/>
                  <a:gd name="T4" fmla="*/ 113 w 123"/>
                  <a:gd name="T5" fmla="*/ 31 h 86"/>
                  <a:gd name="T6" fmla="*/ 118 w 123"/>
                  <a:gd name="T7" fmla="*/ 10 h 86"/>
                  <a:gd name="T8" fmla="*/ 118 w 123"/>
                  <a:gd name="T9" fmla="*/ 10 h 86"/>
                  <a:gd name="T10" fmla="*/ 97 w 123"/>
                  <a:gd name="T11" fmla="*/ 4 h 86"/>
                  <a:gd name="T12" fmla="*/ 10 w 123"/>
                  <a:gd name="T13" fmla="*/ 55 h 86"/>
                  <a:gd name="T14" fmla="*/ 5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5" y="76"/>
                    </a:moveTo>
                    <a:cubicBezTo>
                      <a:pt x="9" y="83"/>
                      <a:pt x="19" y="86"/>
                      <a:pt x="26" y="82"/>
                    </a:cubicBezTo>
                    <a:cubicBezTo>
                      <a:pt x="113" y="31"/>
                      <a:pt x="113" y="31"/>
                      <a:pt x="113" y="31"/>
                    </a:cubicBezTo>
                    <a:cubicBezTo>
                      <a:pt x="120" y="27"/>
                      <a:pt x="123" y="18"/>
                      <a:pt x="118" y="10"/>
                    </a:cubicBezTo>
                    <a:cubicBezTo>
                      <a:pt x="118" y="10"/>
                      <a:pt x="118" y="10"/>
                      <a:pt x="118" y="10"/>
                    </a:cubicBezTo>
                    <a:cubicBezTo>
                      <a:pt x="114" y="3"/>
                      <a:pt x="105" y="0"/>
                      <a:pt x="97" y="4"/>
                    </a:cubicBezTo>
                    <a:cubicBezTo>
                      <a:pt x="10" y="55"/>
                      <a:pt x="10" y="55"/>
                      <a:pt x="10" y="55"/>
                    </a:cubicBezTo>
                    <a:cubicBezTo>
                      <a:pt x="3" y="59"/>
                      <a:pt x="0" y="68"/>
                      <a:pt x="5" y="7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79"/>
              <p:cNvSpPr/>
              <p:nvPr/>
            </p:nvSpPr>
            <p:spPr bwMode="auto">
              <a:xfrm>
                <a:off x="5905" y="2399"/>
                <a:ext cx="93" cy="22"/>
              </a:xfrm>
              <a:custGeom>
                <a:avLst/>
                <a:gdLst>
                  <a:gd name="T0" fmla="*/ 0 w 131"/>
                  <a:gd name="T1" fmla="*/ 15 h 31"/>
                  <a:gd name="T2" fmla="*/ 15 w 131"/>
                  <a:gd name="T3" fmla="*/ 31 h 31"/>
                  <a:gd name="T4" fmla="*/ 115 w 131"/>
                  <a:gd name="T5" fmla="*/ 31 h 31"/>
                  <a:gd name="T6" fmla="*/ 131 w 131"/>
                  <a:gd name="T7" fmla="*/ 15 h 31"/>
                  <a:gd name="T8" fmla="*/ 131 w 131"/>
                  <a:gd name="T9" fmla="*/ 15 h 31"/>
                  <a:gd name="T10" fmla="*/ 115 w 131"/>
                  <a:gd name="T11" fmla="*/ 0 h 31"/>
                  <a:gd name="T12" fmla="*/ 15 w 131"/>
                  <a:gd name="T13" fmla="*/ 0 h 31"/>
                  <a:gd name="T14" fmla="*/ 0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0" y="15"/>
                    </a:moveTo>
                    <a:cubicBezTo>
                      <a:pt x="0" y="24"/>
                      <a:pt x="7" y="31"/>
                      <a:pt x="15" y="31"/>
                    </a:cubicBezTo>
                    <a:cubicBezTo>
                      <a:pt x="115" y="31"/>
                      <a:pt x="115" y="31"/>
                      <a:pt x="115" y="31"/>
                    </a:cubicBezTo>
                    <a:cubicBezTo>
                      <a:pt x="124" y="31"/>
                      <a:pt x="131" y="24"/>
                      <a:pt x="131" y="15"/>
                    </a:cubicBezTo>
                    <a:cubicBezTo>
                      <a:pt x="131" y="15"/>
                      <a:pt x="131" y="15"/>
                      <a:pt x="131" y="15"/>
                    </a:cubicBezTo>
                    <a:cubicBezTo>
                      <a:pt x="131" y="7"/>
                      <a:pt x="124" y="0"/>
                      <a:pt x="115" y="0"/>
                    </a:cubicBezTo>
                    <a:cubicBezTo>
                      <a:pt x="15" y="0"/>
                      <a:pt x="15" y="0"/>
                      <a:pt x="15" y="0"/>
                    </a:cubicBezTo>
                    <a:cubicBezTo>
                      <a:pt x="7" y="0"/>
                      <a:pt x="0" y="7"/>
                      <a:pt x="0" y="15"/>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80"/>
              <p:cNvSpPr/>
              <p:nvPr/>
            </p:nvSpPr>
            <p:spPr bwMode="auto">
              <a:xfrm>
                <a:off x="5564" y="2160"/>
                <a:ext cx="61" cy="87"/>
              </a:xfrm>
              <a:custGeom>
                <a:avLst/>
                <a:gdLst>
                  <a:gd name="T0" fmla="*/ 76 w 86"/>
                  <a:gd name="T1" fmla="*/ 119 h 123"/>
                  <a:gd name="T2" fmla="*/ 81 w 86"/>
                  <a:gd name="T3" fmla="*/ 97 h 123"/>
                  <a:gd name="T4" fmla="*/ 31 w 86"/>
                  <a:gd name="T5" fmla="*/ 10 h 123"/>
                  <a:gd name="T6" fmla="*/ 10 w 86"/>
                  <a:gd name="T7" fmla="*/ 5 h 123"/>
                  <a:gd name="T8" fmla="*/ 10 w 86"/>
                  <a:gd name="T9" fmla="*/ 5 h 123"/>
                  <a:gd name="T10" fmla="*/ 4 w 86"/>
                  <a:gd name="T11" fmla="*/ 26 h 123"/>
                  <a:gd name="T12" fmla="*/ 54 w 86"/>
                  <a:gd name="T13" fmla="*/ 113 h 123"/>
                  <a:gd name="T14" fmla="*/ 76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76" y="119"/>
                    </a:moveTo>
                    <a:cubicBezTo>
                      <a:pt x="83" y="114"/>
                      <a:pt x="86" y="105"/>
                      <a:pt x="81" y="97"/>
                    </a:cubicBezTo>
                    <a:cubicBezTo>
                      <a:pt x="31" y="10"/>
                      <a:pt x="31" y="10"/>
                      <a:pt x="31" y="10"/>
                    </a:cubicBezTo>
                    <a:cubicBezTo>
                      <a:pt x="27" y="3"/>
                      <a:pt x="17" y="0"/>
                      <a:pt x="10" y="5"/>
                    </a:cubicBezTo>
                    <a:cubicBezTo>
                      <a:pt x="10" y="5"/>
                      <a:pt x="10" y="5"/>
                      <a:pt x="10" y="5"/>
                    </a:cubicBezTo>
                    <a:cubicBezTo>
                      <a:pt x="3" y="9"/>
                      <a:pt x="0" y="19"/>
                      <a:pt x="4" y="26"/>
                    </a:cubicBezTo>
                    <a:cubicBezTo>
                      <a:pt x="54" y="113"/>
                      <a:pt x="54" y="113"/>
                      <a:pt x="54" y="113"/>
                    </a:cubicBezTo>
                    <a:cubicBezTo>
                      <a:pt x="59" y="120"/>
                      <a:pt x="68" y="123"/>
                      <a:pt x="76" y="119"/>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81"/>
              <p:cNvSpPr/>
              <p:nvPr/>
            </p:nvSpPr>
            <p:spPr bwMode="auto">
              <a:xfrm>
                <a:off x="5464" y="2260"/>
                <a:ext cx="87" cy="62"/>
              </a:xfrm>
              <a:custGeom>
                <a:avLst/>
                <a:gdLst>
                  <a:gd name="T0" fmla="*/ 118 w 123"/>
                  <a:gd name="T1" fmla="*/ 76 h 86"/>
                  <a:gd name="T2" fmla="*/ 113 w 123"/>
                  <a:gd name="T3" fmla="*/ 55 h 86"/>
                  <a:gd name="T4" fmla="*/ 26 w 123"/>
                  <a:gd name="T5" fmla="*/ 4 h 86"/>
                  <a:gd name="T6" fmla="*/ 5 w 123"/>
                  <a:gd name="T7" fmla="*/ 10 h 86"/>
                  <a:gd name="T8" fmla="*/ 5 w 123"/>
                  <a:gd name="T9" fmla="*/ 10 h 86"/>
                  <a:gd name="T10" fmla="*/ 10 w 123"/>
                  <a:gd name="T11" fmla="*/ 31 h 86"/>
                  <a:gd name="T12" fmla="*/ 97 w 123"/>
                  <a:gd name="T13" fmla="*/ 82 h 86"/>
                  <a:gd name="T14" fmla="*/ 118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118" y="76"/>
                    </a:moveTo>
                    <a:cubicBezTo>
                      <a:pt x="123" y="68"/>
                      <a:pt x="120" y="59"/>
                      <a:pt x="113" y="55"/>
                    </a:cubicBezTo>
                    <a:cubicBezTo>
                      <a:pt x="26" y="4"/>
                      <a:pt x="26" y="4"/>
                      <a:pt x="26" y="4"/>
                    </a:cubicBezTo>
                    <a:cubicBezTo>
                      <a:pt x="18" y="0"/>
                      <a:pt x="9" y="3"/>
                      <a:pt x="5" y="10"/>
                    </a:cubicBezTo>
                    <a:cubicBezTo>
                      <a:pt x="5" y="10"/>
                      <a:pt x="5" y="10"/>
                      <a:pt x="5" y="10"/>
                    </a:cubicBezTo>
                    <a:cubicBezTo>
                      <a:pt x="0" y="18"/>
                      <a:pt x="3" y="27"/>
                      <a:pt x="10" y="31"/>
                    </a:cubicBezTo>
                    <a:cubicBezTo>
                      <a:pt x="97" y="82"/>
                      <a:pt x="97" y="82"/>
                      <a:pt x="97" y="82"/>
                    </a:cubicBezTo>
                    <a:cubicBezTo>
                      <a:pt x="105" y="86"/>
                      <a:pt x="114" y="83"/>
                      <a:pt x="118" y="7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82"/>
              <p:cNvSpPr/>
              <p:nvPr/>
            </p:nvSpPr>
            <p:spPr bwMode="auto">
              <a:xfrm>
                <a:off x="5429" y="2399"/>
                <a:ext cx="93" cy="22"/>
              </a:xfrm>
              <a:custGeom>
                <a:avLst/>
                <a:gdLst>
                  <a:gd name="T0" fmla="*/ 131 w 131"/>
                  <a:gd name="T1" fmla="*/ 15 h 31"/>
                  <a:gd name="T2" fmla="*/ 116 w 131"/>
                  <a:gd name="T3" fmla="*/ 0 h 31"/>
                  <a:gd name="T4" fmla="*/ 16 w 131"/>
                  <a:gd name="T5" fmla="*/ 0 h 31"/>
                  <a:gd name="T6" fmla="*/ 0 w 131"/>
                  <a:gd name="T7" fmla="*/ 15 h 31"/>
                  <a:gd name="T8" fmla="*/ 0 w 131"/>
                  <a:gd name="T9" fmla="*/ 15 h 31"/>
                  <a:gd name="T10" fmla="*/ 16 w 131"/>
                  <a:gd name="T11" fmla="*/ 31 h 31"/>
                  <a:gd name="T12" fmla="*/ 116 w 131"/>
                  <a:gd name="T13" fmla="*/ 31 h 31"/>
                  <a:gd name="T14" fmla="*/ 131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131" y="15"/>
                    </a:moveTo>
                    <a:cubicBezTo>
                      <a:pt x="131" y="7"/>
                      <a:pt x="124" y="0"/>
                      <a:pt x="116" y="0"/>
                    </a:cubicBezTo>
                    <a:cubicBezTo>
                      <a:pt x="16" y="0"/>
                      <a:pt x="16" y="0"/>
                      <a:pt x="16" y="0"/>
                    </a:cubicBezTo>
                    <a:cubicBezTo>
                      <a:pt x="7" y="0"/>
                      <a:pt x="0" y="7"/>
                      <a:pt x="0" y="15"/>
                    </a:cubicBezTo>
                    <a:cubicBezTo>
                      <a:pt x="0" y="15"/>
                      <a:pt x="0" y="15"/>
                      <a:pt x="0" y="15"/>
                    </a:cubicBezTo>
                    <a:cubicBezTo>
                      <a:pt x="0" y="24"/>
                      <a:pt x="7" y="31"/>
                      <a:pt x="16" y="31"/>
                    </a:cubicBezTo>
                    <a:cubicBezTo>
                      <a:pt x="116" y="31"/>
                      <a:pt x="116" y="31"/>
                      <a:pt x="116" y="31"/>
                    </a:cubicBezTo>
                    <a:cubicBezTo>
                      <a:pt x="124" y="31"/>
                      <a:pt x="131" y="24"/>
                      <a:pt x="131" y="15"/>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83"/>
              <p:cNvSpPr/>
              <p:nvPr/>
            </p:nvSpPr>
            <p:spPr bwMode="auto">
              <a:xfrm>
                <a:off x="5639" y="2633"/>
                <a:ext cx="149" cy="22"/>
              </a:xfrm>
              <a:custGeom>
                <a:avLst/>
                <a:gdLst>
                  <a:gd name="T0" fmla="*/ 210 w 210"/>
                  <a:gd name="T1" fmla="*/ 16 h 31"/>
                  <a:gd name="T2" fmla="*/ 195 w 210"/>
                  <a:gd name="T3" fmla="*/ 0 h 31"/>
                  <a:gd name="T4" fmla="*/ 15 w 210"/>
                  <a:gd name="T5" fmla="*/ 0 h 31"/>
                  <a:gd name="T6" fmla="*/ 0 w 210"/>
                  <a:gd name="T7" fmla="*/ 16 h 31"/>
                  <a:gd name="T8" fmla="*/ 0 w 210"/>
                  <a:gd name="T9" fmla="*/ 16 h 31"/>
                  <a:gd name="T10" fmla="*/ 15 w 210"/>
                  <a:gd name="T11" fmla="*/ 31 h 31"/>
                  <a:gd name="T12" fmla="*/ 195 w 210"/>
                  <a:gd name="T13" fmla="*/ 31 h 31"/>
                  <a:gd name="T14" fmla="*/ 210 w 210"/>
                  <a:gd name="T15" fmla="*/ 1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1">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1"/>
                      <a:pt x="15" y="31"/>
                    </a:cubicBezTo>
                    <a:cubicBezTo>
                      <a:pt x="195" y="31"/>
                      <a:pt x="195" y="31"/>
                      <a:pt x="195" y="31"/>
                    </a:cubicBezTo>
                    <a:cubicBezTo>
                      <a:pt x="203" y="31"/>
                      <a:pt x="210" y="24"/>
                      <a:pt x="210" y="1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84"/>
              <p:cNvSpPr/>
              <p:nvPr/>
            </p:nvSpPr>
            <p:spPr bwMode="auto">
              <a:xfrm>
                <a:off x="5676" y="2664"/>
                <a:ext cx="75" cy="27"/>
              </a:xfrm>
              <a:custGeom>
                <a:avLst/>
                <a:gdLst>
                  <a:gd name="T0" fmla="*/ 0 w 106"/>
                  <a:gd name="T1" fmla="*/ 0 h 38"/>
                  <a:gd name="T2" fmla="*/ 53 w 106"/>
                  <a:gd name="T3" fmla="*/ 38 h 38"/>
                  <a:gd name="T4" fmla="*/ 106 w 106"/>
                  <a:gd name="T5" fmla="*/ 0 h 38"/>
                  <a:gd name="T6" fmla="*/ 0 w 106"/>
                  <a:gd name="T7" fmla="*/ 0 h 38"/>
                </a:gdLst>
                <a:ahLst/>
                <a:cxnLst>
                  <a:cxn ang="0">
                    <a:pos x="T0" y="T1"/>
                  </a:cxn>
                  <a:cxn ang="0">
                    <a:pos x="T2" y="T3"/>
                  </a:cxn>
                  <a:cxn ang="0">
                    <a:pos x="T4" y="T5"/>
                  </a:cxn>
                  <a:cxn ang="0">
                    <a:pos x="T6" y="T7"/>
                  </a:cxn>
                </a:cxnLst>
                <a:rect l="0" t="0" r="r" b="b"/>
                <a:pathLst>
                  <a:path w="106" h="38">
                    <a:moveTo>
                      <a:pt x="0" y="0"/>
                    </a:moveTo>
                    <a:cubicBezTo>
                      <a:pt x="8" y="22"/>
                      <a:pt x="28" y="38"/>
                      <a:pt x="53" y="38"/>
                    </a:cubicBezTo>
                    <a:cubicBezTo>
                      <a:pt x="78" y="38"/>
                      <a:pt x="98" y="22"/>
                      <a:pt x="106" y="0"/>
                    </a:cubicBezTo>
                    <a:lnTo>
                      <a:pt x="0" y="0"/>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5"/>
              <p:cNvSpPr>
                <a:spLocks noEditPoints="1"/>
              </p:cNvSpPr>
              <p:nvPr/>
            </p:nvSpPr>
            <p:spPr bwMode="auto">
              <a:xfrm>
                <a:off x="5558" y="2254"/>
                <a:ext cx="312" cy="331"/>
              </a:xfrm>
              <a:custGeom>
                <a:avLst/>
                <a:gdLst>
                  <a:gd name="T0" fmla="*/ 219 w 438"/>
                  <a:gd name="T1" fmla="*/ 0 h 465"/>
                  <a:gd name="T2" fmla="*/ 0 w 438"/>
                  <a:gd name="T3" fmla="*/ 219 h 465"/>
                  <a:gd name="T4" fmla="*/ 72 w 438"/>
                  <a:gd name="T5" fmla="*/ 381 h 465"/>
                  <a:gd name="T6" fmla="*/ 82 w 438"/>
                  <a:gd name="T7" fmla="*/ 390 h 465"/>
                  <a:gd name="T8" fmla="*/ 114 w 438"/>
                  <a:gd name="T9" fmla="*/ 465 h 465"/>
                  <a:gd name="T10" fmla="*/ 324 w 438"/>
                  <a:gd name="T11" fmla="*/ 465 h 465"/>
                  <a:gd name="T12" fmla="*/ 356 w 438"/>
                  <a:gd name="T13" fmla="*/ 390 h 465"/>
                  <a:gd name="T14" fmla="*/ 366 w 438"/>
                  <a:gd name="T15" fmla="*/ 381 h 465"/>
                  <a:gd name="T16" fmla="*/ 438 w 438"/>
                  <a:gd name="T17" fmla="*/ 219 h 465"/>
                  <a:gd name="T18" fmla="*/ 219 w 438"/>
                  <a:gd name="T19" fmla="*/ 0 h 465"/>
                  <a:gd name="T20" fmla="*/ 234 w 438"/>
                  <a:gd name="T21" fmla="*/ 323 h 465"/>
                  <a:gd name="T22" fmla="*/ 234 w 438"/>
                  <a:gd name="T23" fmla="*/ 342 h 465"/>
                  <a:gd name="T24" fmla="*/ 230 w 438"/>
                  <a:gd name="T25" fmla="*/ 353 h 465"/>
                  <a:gd name="T26" fmla="*/ 219 w 438"/>
                  <a:gd name="T27" fmla="*/ 357 h 465"/>
                  <a:gd name="T28" fmla="*/ 216 w 438"/>
                  <a:gd name="T29" fmla="*/ 357 h 465"/>
                  <a:gd name="T30" fmla="*/ 205 w 438"/>
                  <a:gd name="T31" fmla="*/ 353 h 465"/>
                  <a:gd name="T32" fmla="*/ 201 w 438"/>
                  <a:gd name="T33" fmla="*/ 342 h 465"/>
                  <a:gd name="T34" fmla="*/ 201 w 438"/>
                  <a:gd name="T35" fmla="*/ 325 h 465"/>
                  <a:gd name="T36" fmla="*/ 144 w 438"/>
                  <a:gd name="T37" fmla="*/ 311 h 465"/>
                  <a:gd name="T38" fmla="*/ 154 w 438"/>
                  <a:gd name="T39" fmla="*/ 271 h 465"/>
                  <a:gd name="T40" fmla="*/ 210 w 438"/>
                  <a:gd name="T41" fmla="*/ 286 h 465"/>
                  <a:gd name="T42" fmla="*/ 242 w 438"/>
                  <a:gd name="T43" fmla="*/ 265 h 465"/>
                  <a:gd name="T44" fmla="*/ 206 w 438"/>
                  <a:gd name="T45" fmla="*/ 235 h 465"/>
                  <a:gd name="T46" fmla="*/ 146 w 438"/>
                  <a:gd name="T47" fmla="*/ 173 h 465"/>
                  <a:gd name="T48" fmla="*/ 203 w 438"/>
                  <a:gd name="T49" fmla="*/ 113 h 465"/>
                  <a:gd name="T50" fmla="*/ 203 w 438"/>
                  <a:gd name="T51" fmla="*/ 96 h 465"/>
                  <a:gd name="T52" fmla="*/ 207 w 438"/>
                  <a:gd name="T53" fmla="*/ 85 h 465"/>
                  <a:gd name="T54" fmla="*/ 218 w 438"/>
                  <a:gd name="T55" fmla="*/ 81 h 465"/>
                  <a:gd name="T56" fmla="*/ 221 w 438"/>
                  <a:gd name="T57" fmla="*/ 81 h 465"/>
                  <a:gd name="T58" fmla="*/ 232 w 438"/>
                  <a:gd name="T59" fmla="*/ 85 h 465"/>
                  <a:gd name="T60" fmla="*/ 236 w 438"/>
                  <a:gd name="T61" fmla="*/ 96 h 465"/>
                  <a:gd name="T62" fmla="*/ 236 w 438"/>
                  <a:gd name="T63" fmla="*/ 111 h 465"/>
                  <a:gd name="T64" fmla="*/ 285 w 438"/>
                  <a:gd name="T65" fmla="*/ 122 h 465"/>
                  <a:gd name="T66" fmla="*/ 275 w 438"/>
                  <a:gd name="T67" fmla="*/ 160 h 465"/>
                  <a:gd name="T68" fmla="*/ 226 w 438"/>
                  <a:gd name="T69" fmla="*/ 149 h 465"/>
                  <a:gd name="T70" fmla="*/ 197 w 438"/>
                  <a:gd name="T71" fmla="*/ 168 h 465"/>
                  <a:gd name="T72" fmla="*/ 238 w 438"/>
                  <a:gd name="T73" fmla="*/ 197 h 465"/>
                  <a:gd name="T74" fmla="*/ 294 w 438"/>
                  <a:gd name="T75" fmla="*/ 260 h 465"/>
                  <a:gd name="T76" fmla="*/ 234 w 438"/>
                  <a:gd name="T77" fmla="*/ 32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8" h="465">
                    <a:moveTo>
                      <a:pt x="219" y="0"/>
                    </a:moveTo>
                    <a:cubicBezTo>
                      <a:pt x="98" y="0"/>
                      <a:pt x="0" y="98"/>
                      <a:pt x="0" y="219"/>
                    </a:cubicBezTo>
                    <a:cubicBezTo>
                      <a:pt x="0" y="283"/>
                      <a:pt x="28" y="341"/>
                      <a:pt x="72" y="381"/>
                    </a:cubicBezTo>
                    <a:cubicBezTo>
                      <a:pt x="72" y="382"/>
                      <a:pt x="78" y="387"/>
                      <a:pt x="82" y="390"/>
                    </a:cubicBezTo>
                    <a:cubicBezTo>
                      <a:pt x="102" y="408"/>
                      <a:pt x="114" y="436"/>
                      <a:pt x="114" y="465"/>
                    </a:cubicBezTo>
                    <a:cubicBezTo>
                      <a:pt x="324" y="465"/>
                      <a:pt x="324" y="465"/>
                      <a:pt x="324" y="465"/>
                    </a:cubicBezTo>
                    <a:cubicBezTo>
                      <a:pt x="324" y="436"/>
                      <a:pt x="336" y="408"/>
                      <a:pt x="356" y="390"/>
                    </a:cubicBezTo>
                    <a:cubicBezTo>
                      <a:pt x="360" y="387"/>
                      <a:pt x="366" y="382"/>
                      <a:pt x="366" y="381"/>
                    </a:cubicBezTo>
                    <a:cubicBezTo>
                      <a:pt x="410" y="341"/>
                      <a:pt x="438" y="283"/>
                      <a:pt x="438" y="219"/>
                    </a:cubicBezTo>
                    <a:cubicBezTo>
                      <a:pt x="438" y="98"/>
                      <a:pt x="340" y="0"/>
                      <a:pt x="219" y="0"/>
                    </a:cubicBezTo>
                    <a:close/>
                    <a:moveTo>
                      <a:pt x="234" y="323"/>
                    </a:moveTo>
                    <a:cubicBezTo>
                      <a:pt x="234" y="342"/>
                      <a:pt x="234" y="342"/>
                      <a:pt x="234" y="342"/>
                    </a:cubicBezTo>
                    <a:cubicBezTo>
                      <a:pt x="234" y="346"/>
                      <a:pt x="233" y="350"/>
                      <a:pt x="230" y="353"/>
                    </a:cubicBezTo>
                    <a:cubicBezTo>
                      <a:pt x="227" y="356"/>
                      <a:pt x="223" y="357"/>
                      <a:pt x="219" y="357"/>
                    </a:cubicBezTo>
                    <a:cubicBezTo>
                      <a:pt x="216" y="357"/>
                      <a:pt x="216" y="357"/>
                      <a:pt x="216" y="357"/>
                    </a:cubicBezTo>
                    <a:cubicBezTo>
                      <a:pt x="212" y="357"/>
                      <a:pt x="208" y="356"/>
                      <a:pt x="205" y="353"/>
                    </a:cubicBezTo>
                    <a:cubicBezTo>
                      <a:pt x="203" y="350"/>
                      <a:pt x="201" y="346"/>
                      <a:pt x="201" y="342"/>
                    </a:cubicBezTo>
                    <a:cubicBezTo>
                      <a:pt x="201" y="325"/>
                      <a:pt x="201" y="325"/>
                      <a:pt x="201" y="325"/>
                    </a:cubicBezTo>
                    <a:cubicBezTo>
                      <a:pt x="178" y="324"/>
                      <a:pt x="156" y="318"/>
                      <a:pt x="144" y="311"/>
                    </a:cubicBezTo>
                    <a:cubicBezTo>
                      <a:pt x="154" y="271"/>
                      <a:pt x="154" y="271"/>
                      <a:pt x="154" y="271"/>
                    </a:cubicBezTo>
                    <a:cubicBezTo>
                      <a:pt x="168" y="279"/>
                      <a:pt x="188" y="286"/>
                      <a:pt x="210" y="286"/>
                    </a:cubicBezTo>
                    <a:cubicBezTo>
                      <a:pt x="229" y="286"/>
                      <a:pt x="242" y="278"/>
                      <a:pt x="242" y="265"/>
                    </a:cubicBezTo>
                    <a:cubicBezTo>
                      <a:pt x="242" y="252"/>
                      <a:pt x="232" y="244"/>
                      <a:pt x="206" y="235"/>
                    </a:cubicBezTo>
                    <a:cubicBezTo>
                      <a:pt x="170" y="223"/>
                      <a:pt x="146" y="206"/>
                      <a:pt x="146" y="173"/>
                    </a:cubicBezTo>
                    <a:cubicBezTo>
                      <a:pt x="146" y="144"/>
                      <a:pt x="167" y="120"/>
                      <a:pt x="203" y="113"/>
                    </a:cubicBezTo>
                    <a:cubicBezTo>
                      <a:pt x="203" y="96"/>
                      <a:pt x="203" y="96"/>
                      <a:pt x="203" y="96"/>
                    </a:cubicBezTo>
                    <a:cubicBezTo>
                      <a:pt x="203" y="92"/>
                      <a:pt x="204" y="88"/>
                      <a:pt x="207" y="85"/>
                    </a:cubicBezTo>
                    <a:cubicBezTo>
                      <a:pt x="210" y="83"/>
                      <a:pt x="214" y="81"/>
                      <a:pt x="218" y="81"/>
                    </a:cubicBezTo>
                    <a:cubicBezTo>
                      <a:pt x="221" y="81"/>
                      <a:pt x="221" y="81"/>
                      <a:pt x="221" y="81"/>
                    </a:cubicBezTo>
                    <a:cubicBezTo>
                      <a:pt x="225" y="81"/>
                      <a:pt x="229" y="83"/>
                      <a:pt x="232" y="85"/>
                    </a:cubicBezTo>
                    <a:cubicBezTo>
                      <a:pt x="234" y="88"/>
                      <a:pt x="236" y="92"/>
                      <a:pt x="236" y="96"/>
                    </a:cubicBezTo>
                    <a:cubicBezTo>
                      <a:pt x="236" y="111"/>
                      <a:pt x="236" y="111"/>
                      <a:pt x="236" y="111"/>
                    </a:cubicBezTo>
                    <a:cubicBezTo>
                      <a:pt x="259" y="112"/>
                      <a:pt x="274" y="117"/>
                      <a:pt x="285" y="122"/>
                    </a:cubicBezTo>
                    <a:cubicBezTo>
                      <a:pt x="275" y="160"/>
                      <a:pt x="275" y="160"/>
                      <a:pt x="275" y="160"/>
                    </a:cubicBezTo>
                    <a:cubicBezTo>
                      <a:pt x="266" y="157"/>
                      <a:pt x="251" y="149"/>
                      <a:pt x="226" y="149"/>
                    </a:cubicBezTo>
                    <a:cubicBezTo>
                      <a:pt x="204" y="149"/>
                      <a:pt x="197" y="158"/>
                      <a:pt x="197" y="168"/>
                    </a:cubicBezTo>
                    <a:cubicBezTo>
                      <a:pt x="197" y="179"/>
                      <a:pt x="209" y="186"/>
                      <a:pt x="238" y="197"/>
                    </a:cubicBezTo>
                    <a:cubicBezTo>
                      <a:pt x="278" y="211"/>
                      <a:pt x="294" y="230"/>
                      <a:pt x="294" y="260"/>
                    </a:cubicBezTo>
                    <a:cubicBezTo>
                      <a:pt x="294" y="290"/>
                      <a:pt x="273" y="316"/>
                      <a:pt x="234" y="323"/>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7" name="椭圆 26"/>
            <p:cNvSpPr/>
            <p:nvPr/>
          </p:nvSpPr>
          <p:spPr>
            <a:xfrm>
              <a:off x="5709623" y="1310780"/>
              <a:ext cx="758223" cy="10714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p:pull dir="d"/>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研究背景</a:t>
            </a:r>
            <a:endParaRPr lang="zh-CN" altLang="en-US" sz="3200" dirty="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400685" y="1097280"/>
            <a:ext cx="11390630" cy="3416320"/>
          </a:xfrm>
          <a:prstGeom prst="rect">
            <a:avLst/>
          </a:prstGeom>
        </p:spPr>
        <p:txBody>
          <a:bodyPr wrap="square">
            <a:spAutoFit/>
          </a:bodyPr>
          <a:lstStyle/>
          <a:p>
            <a:r>
              <a:rPr lang="zh-CN" altLang="zh-CN" dirty="0" smtClean="0"/>
              <a:t>随着经济发展，各类电子产品普及千家万户。网民数量不断增加，网络显然已经成为了人际交流的重要形式。回顾近一个世纪的科技发展史，各类新的信息发布手段均随着时代洪流更新。旧时代是广播，报纸，电视，它们随发展依次取代对方，当今社会网络可将许多事情由繁化简，网络媒体相较于上述媒介，具有许多独特优点，因此网络媒体在我们的生活中所占地位逐渐上升，其重要性毋庸置疑。</a:t>
            </a:r>
          </a:p>
          <a:p>
            <a:r>
              <a:rPr lang="zh-CN" altLang="zh-CN" dirty="0" smtClean="0"/>
              <a:t>起初通过</a:t>
            </a:r>
            <a:r>
              <a:rPr lang="en-US" altLang="zh-CN" dirty="0" smtClean="0"/>
              <a:t>HTML</a:t>
            </a:r>
            <a:r>
              <a:rPr lang="zh-CN" altLang="zh-CN" dirty="0" smtClean="0"/>
              <a:t>静态网页直接进行流浪猫狗救助救援管理，具有即时性，无时空限制，蕴含丰富信息等特点，完美契合流浪猫狗救助救援时效性、信息量大等需求。但随着</a:t>
            </a:r>
            <a:r>
              <a:rPr lang="en-US" altLang="zh-CN" dirty="0" smtClean="0"/>
              <a:t>Internet</a:t>
            </a:r>
            <a:r>
              <a:rPr lang="zh-CN" altLang="zh-CN" dirty="0" smtClean="0"/>
              <a:t>的进一步发展，实时信息不断变更，增加，交互性需求增大，静态网页显得难以胜任。流浪猫狗救助救援网站的设计从最初简单的静态网页设计，到现在的基于</a:t>
            </a:r>
            <a:r>
              <a:rPr lang="en-US" altLang="zh-CN" dirty="0" smtClean="0"/>
              <a:t>B/S</a:t>
            </a:r>
            <a:r>
              <a:rPr lang="zh-CN" altLang="zh-CN" dirty="0" smtClean="0"/>
              <a:t>模式的流浪猫狗救助救援网站，已经逐渐形成了一个系统化、规范化的设计理念。因此需要一种动态的平台实现流浪猫狗救助救援管理。并且该系统应成为一个不单只是提供信息浏览服务，还要给予用户实用的交互功能。</a:t>
            </a:r>
          </a:p>
          <a:p>
            <a:r>
              <a:rPr lang="zh-CN" altLang="zh-CN" dirty="0" smtClean="0"/>
              <a:t>本文在此背景下，设计基于</a:t>
            </a:r>
            <a:r>
              <a:rPr lang="en-US" altLang="zh-CN" dirty="0" smtClean="0"/>
              <a:t>B/S(</a:t>
            </a:r>
            <a:r>
              <a:rPr lang="zh-CN" altLang="zh-CN" dirty="0" smtClean="0"/>
              <a:t>浏览器和服务器</a:t>
            </a:r>
            <a:r>
              <a:rPr lang="en-US" altLang="zh-CN" dirty="0" smtClean="0"/>
              <a:t>)</a:t>
            </a:r>
            <a:r>
              <a:rPr lang="zh-CN" altLang="zh-CN" dirty="0" smtClean="0"/>
              <a:t>的流浪猫狗救助救援网站，提供用户强大的多方面互动，创造更多实际价值。</a:t>
            </a:r>
            <a:endParaRPr lang="zh-CN" altLang="zh-CN"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研究意义</a:t>
            </a:r>
            <a:endParaRPr lang="zh-CN" altLang="en-US" sz="3200" dirty="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400685" y="1097280"/>
            <a:ext cx="11390630" cy="3139321"/>
          </a:xfrm>
          <a:prstGeom prst="rect">
            <a:avLst/>
          </a:prstGeom>
        </p:spPr>
        <p:txBody>
          <a:bodyPr wrap="square">
            <a:spAutoFit/>
          </a:bodyPr>
          <a:lstStyle/>
          <a:p>
            <a:r>
              <a:rPr lang="zh-CN" altLang="zh-CN" dirty="0" smtClean="0"/>
              <a:t>本文结合目前基于</a:t>
            </a:r>
            <a:r>
              <a:rPr lang="en-US" altLang="zh-CN" dirty="0" smtClean="0"/>
              <a:t>B/S</a:t>
            </a:r>
            <a:r>
              <a:rPr lang="zh-CN" altLang="zh-CN" dirty="0" smtClean="0"/>
              <a:t>动态网页的流行技术和流浪猫狗救助救援管理传统流程，充分融合开发目的和系统各个功能的实现，实现在设计好的，美观的动态网页上实时，抛弃修改底层代码实现管理流浪猫狗救助救援信息，加快流浪猫狗救助救援管理速度。通过将流浪猫狗救助救援呈现在网站上，让用户联网登录对应网址就能浏览流浪猫狗救助救援信息，保质保量完成流浪猫狗救助救援管理并实现交互。</a:t>
            </a:r>
          </a:p>
          <a:p>
            <a:r>
              <a:rPr lang="zh-CN" altLang="zh-CN" dirty="0" smtClean="0"/>
              <a:t>本系统对比以前主要有如下优点：</a:t>
            </a:r>
          </a:p>
          <a:p>
            <a:r>
              <a:rPr lang="zh-CN" altLang="zh-CN" dirty="0" smtClean="0"/>
              <a:t>（</a:t>
            </a:r>
            <a:r>
              <a:rPr lang="en-US" altLang="zh-CN" dirty="0" smtClean="0"/>
              <a:t>1</a:t>
            </a:r>
            <a:r>
              <a:rPr lang="zh-CN" altLang="zh-CN" dirty="0" smtClean="0"/>
              <a:t>）实现无纸化流浪猫狗救助救援，节约人力资源与森林资源，避免浪费。</a:t>
            </a:r>
          </a:p>
          <a:p>
            <a:r>
              <a:rPr lang="zh-CN" altLang="zh-CN" dirty="0" smtClean="0"/>
              <a:t>（</a:t>
            </a:r>
            <a:r>
              <a:rPr lang="en-US" altLang="zh-CN" dirty="0" smtClean="0"/>
              <a:t>2</a:t>
            </a:r>
            <a:r>
              <a:rPr lang="zh-CN" altLang="zh-CN" dirty="0" smtClean="0"/>
              <a:t>）减少流浪猫狗救助救援管理步骤，通过登录管理员后台，在设计好的人机交互页面直接进行流浪猫狗救助救援管理，简单易行，省时省力。</a:t>
            </a:r>
          </a:p>
          <a:p>
            <a:r>
              <a:rPr lang="zh-CN" altLang="zh-CN" dirty="0" smtClean="0"/>
              <a:t>（</a:t>
            </a:r>
            <a:r>
              <a:rPr lang="en-US" altLang="zh-CN" dirty="0" smtClean="0"/>
              <a:t>3</a:t>
            </a:r>
            <a:r>
              <a:rPr lang="zh-CN" altLang="zh-CN" dirty="0" smtClean="0"/>
              <a:t>）系统长期保存流浪猫狗救助救援信息，浏览者可随时随地观看旧时流浪猫狗救助救援信息，了解舆论事件发展，保证流浪猫狗救助救援持续性。</a:t>
            </a:r>
          </a:p>
          <a:p>
            <a:r>
              <a:rPr lang="zh-CN" altLang="zh-CN" dirty="0" smtClean="0"/>
              <a:t>（</a:t>
            </a:r>
            <a:r>
              <a:rPr lang="en-US" altLang="zh-CN" dirty="0" smtClean="0"/>
              <a:t>4</a:t>
            </a:r>
            <a:r>
              <a:rPr lang="zh-CN" altLang="zh-CN" dirty="0" smtClean="0"/>
              <a:t>）浏览者在对应流浪猫狗救助救援信息下进行评论，充分交换对流浪猫狗救助救援管理事件上的看法。</a:t>
            </a:r>
            <a:endParaRPr lang="zh-CN" altLang="zh-CN"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设计思路</a:t>
            </a:r>
            <a:endParaRPr lang="zh-CN" altLang="en-US" sz="3200" dirty="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400685" y="1097280"/>
            <a:ext cx="11390630" cy="1200329"/>
          </a:xfrm>
          <a:prstGeom prst="rect">
            <a:avLst/>
          </a:prstGeom>
        </p:spPr>
        <p:txBody>
          <a:bodyPr wrap="square">
            <a:spAutoFit/>
          </a:bodyPr>
          <a:lstStyle/>
          <a:p>
            <a:r>
              <a:rPr lang="zh-CN" altLang="zh-CN" dirty="0" smtClean="0"/>
              <a:t>该流浪猫狗救助救援网站应能够完成流浪猫狗救助救援信息发布的需求，程序安全，操作应简单易行，通过简洁美观的前端页面引导即可完成操作。从多角度多方面思考理解大众用户的功能需求，思考系统应该具备的核心功能模块，并完成相应开发。流浪猫狗救助救援网站应使用便捷，通过简单的日常浏览器即可使用该系统，方便管理者随时根据事件的发生快速更新主页，也方便浏览者随时随地查看。</a:t>
            </a:r>
            <a:endParaRPr lang="zh-CN" altLang="zh-CN"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540" y="17780"/>
            <a:ext cx="4320540"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sz="3200" b="0" i="0" u="none" strike="noStrike" kern="0" cap="none" spc="0" normalizeH="0" baseline="0" noProof="0" dirty="0">
                <a:ln>
                  <a:noFill/>
                </a:ln>
                <a:solidFill>
                  <a:schemeClr val="bg1"/>
                </a:solidFill>
                <a:effectLst/>
                <a:uLnTx/>
                <a:uFillTx/>
                <a:latin typeface="黑体" panose="02010609060101010101" charset="-122"/>
                <a:ea typeface="黑体" panose="02010609060101010101" charset="-122"/>
              </a:rPr>
              <a:t>系统开发环境</a:t>
            </a:r>
            <a:r>
              <a:rPr kumimoji="0" sz="2000" b="0" i="0" u="none" strike="noStrike" kern="0" cap="none" spc="0" normalizeH="0" baseline="0" noProof="0" dirty="0">
                <a:ln>
                  <a:noFill/>
                </a:ln>
                <a:solidFill>
                  <a:schemeClr val="bg1"/>
                </a:solidFill>
                <a:effectLst/>
                <a:uLnTx/>
                <a:uFillTx/>
                <a:latin typeface="+mj-ea"/>
                <a:ea typeface="+mj-ea"/>
              </a:rPr>
              <a:t>  </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nvPicPr>
        <p:blipFill rotWithShape="1">
          <a:blip r:embed="rId2"/>
          <a:srcRect l="3369" r="62965" b="26913"/>
          <a:stretch>
            <a:fillRect/>
          </a:stretch>
        </p:blipFill>
        <p:spPr>
          <a:xfrm>
            <a:off x="615642" y="1328288"/>
            <a:ext cx="3655294" cy="4463626"/>
          </a:xfrm>
          <a:prstGeom prst="rect">
            <a:avLst/>
          </a:prstGeom>
          <a:ln>
            <a:noFill/>
          </a:ln>
        </p:spPr>
      </p:pic>
      <p:pic>
        <p:nvPicPr>
          <p:cNvPr id="11" name="图片 10"/>
          <p:cNvPicPr>
            <a:picLocks noChangeAspect="1"/>
          </p:cNvPicPr>
          <p:nvPr/>
        </p:nvPicPr>
        <p:blipFill rotWithShape="1">
          <a:blip r:embed="rId3"/>
          <a:srcRect l="-2" r="66232" b="26913"/>
          <a:stretch>
            <a:fillRect/>
          </a:stretch>
        </p:blipFill>
        <p:spPr>
          <a:xfrm>
            <a:off x="4349985" y="1332070"/>
            <a:ext cx="3666523" cy="4463626"/>
          </a:xfrm>
          <a:prstGeom prst="rect">
            <a:avLst/>
          </a:prstGeom>
          <a:ln>
            <a:noFill/>
          </a:ln>
        </p:spPr>
      </p:pic>
      <p:pic>
        <p:nvPicPr>
          <p:cNvPr id="12" name="图片 11"/>
          <p:cNvPicPr>
            <a:picLocks noChangeAspect="1"/>
          </p:cNvPicPr>
          <p:nvPr/>
        </p:nvPicPr>
        <p:blipFill rotWithShape="1">
          <a:blip r:embed="rId4"/>
          <a:srcRect l="-2" r="66725" b="26913"/>
          <a:stretch>
            <a:fillRect/>
          </a:stretch>
        </p:blipFill>
        <p:spPr>
          <a:xfrm>
            <a:off x="8084328" y="1332070"/>
            <a:ext cx="3612964" cy="4463626"/>
          </a:xfrm>
          <a:prstGeom prst="rect">
            <a:avLst/>
          </a:prstGeom>
          <a:ln>
            <a:noFill/>
          </a:ln>
        </p:spPr>
      </p:pic>
      <p:sp>
        <p:nvSpPr>
          <p:cNvPr id="4" name="矩形 3"/>
          <p:cNvSpPr/>
          <p:nvPr/>
        </p:nvSpPr>
        <p:spPr>
          <a:xfrm>
            <a:off x="615642" y="1328289"/>
            <a:ext cx="365529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49985" y="1328289"/>
            <a:ext cx="365529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084328" y="1328289"/>
            <a:ext cx="361296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008200" y="1600185"/>
            <a:ext cx="1380634" cy="461665"/>
          </a:xfrm>
          <a:prstGeom prst="rect">
            <a:avLst/>
          </a:prstGeom>
        </p:spPr>
        <p:txBody>
          <a:bodyPr wrap="none">
            <a:spAutoFit/>
          </a:bodyPr>
          <a:lstStyle/>
          <a:p>
            <a:r>
              <a:rPr lang="en-US" altLang="zh-CN" sz="2400" b="1" dirty="0" smtClean="0">
                <a:solidFill>
                  <a:schemeClr val="bg1"/>
                </a:solidFill>
              </a:rPr>
              <a:t>java</a:t>
            </a:r>
            <a:r>
              <a:rPr lang="zh-CN" altLang="en-US" sz="2400" b="1" dirty="0" smtClean="0">
                <a:solidFill>
                  <a:schemeClr val="bg1"/>
                </a:solidFill>
              </a:rPr>
              <a:t>技术</a:t>
            </a:r>
            <a:endParaRPr lang="en-US" altLang="zh-CN" sz="2400" kern="0" dirty="0">
              <a:solidFill>
                <a:schemeClr val="bg1"/>
              </a:solidFill>
              <a:latin typeface="Segoe UI Light" panose="020B0502040204020203" charset="0"/>
              <a:cs typeface="Segoe UI Light" panose="020B0502040204020203" charset="0"/>
            </a:endParaRPr>
          </a:p>
        </p:txBody>
      </p:sp>
      <p:sp>
        <p:nvSpPr>
          <p:cNvPr id="16" name="矩形 15"/>
          <p:cNvSpPr/>
          <p:nvPr/>
        </p:nvSpPr>
        <p:spPr>
          <a:xfrm>
            <a:off x="4551734" y="1600185"/>
            <a:ext cx="2132315" cy="461665"/>
          </a:xfrm>
          <a:prstGeom prst="rect">
            <a:avLst/>
          </a:prstGeom>
        </p:spPr>
        <p:txBody>
          <a:bodyPr wrap="none">
            <a:spAutoFit/>
          </a:bodyPr>
          <a:lstStyle/>
          <a:p>
            <a:r>
              <a:rPr lang="en-US" altLang="zh-CN" sz="2400" b="1" dirty="0" err="1" smtClean="0">
                <a:solidFill>
                  <a:schemeClr val="bg1"/>
                </a:solidFill>
              </a:rPr>
              <a:t>MySQL</a:t>
            </a:r>
            <a:r>
              <a:rPr lang="zh-CN" altLang="en-US" sz="2400" b="1" dirty="0" smtClean="0">
                <a:solidFill>
                  <a:schemeClr val="bg1"/>
                </a:solidFill>
              </a:rPr>
              <a:t>数据库</a:t>
            </a:r>
            <a:endParaRPr lang="zh-CN" altLang="en-US" sz="2400" b="1" dirty="0">
              <a:solidFill>
                <a:schemeClr val="bg1"/>
              </a:solidFill>
            </a:endParaRPr>
          </a:p>
        </p:txBody>
      </p:sp>
      <p:sp>
        <p:nvSpPr>
          <p:cNvPr id="19" name="矩形 18"/>
          <p:cNvSpPr/>
          <p:nvPr/>
        </p:nvSpPr>
        <p:spPr>
          <a:xfrm>
            <a:off x="8478207" y="1600185"/>
            <a:ext cx="1294130" cy="460375"/>
          </a:xfrm>
          <a:prstGeom prst="rect">
            <a:avLst/>
          </a:prstGeom>
        </p:spPr>
        <p:txBody>
          <a:bodyPr wrap="none">
            <a:spAutoFit/>
          </a:bodyPr>
          <a:lstStyle/>
          <a:p>
            <a:pPr algn="l"/>
            <a:r>
              <a:rPr lang="zh-CN" altLang="en-US" sz="2400" b="1" dirty="0">
                <a:solidFill>
                  <a:schemeClr val="bg1"/>
                </a:solidFill>
              </a:rPr>
              <a:t>B/S结构</a:t>
            </a: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909140" y="17961"/>
            <a:ext cx="3418173" cy="1077218"/>
          </a:xfrm>
          <a:prstGeom prst="rect">
            <a:avLst/>
          </a:prstGeom>
          <a:noFill/>
        </p:spPr>
        <p:txBody>
          <a:bodyPr wrap="square" rtlCol="0">
            <a:spAutoFit/>
          </a:bodyPr>
          <a:lstStyle/>
          <a:p>
            <a:pPr>
              <a:defRPr/>
            </a:pPr>
            <a:r>
              <a:rPr lang="en-US" sz="3200" kern="0" dirty="0" smtClean="0">
                <a:solidFill>
                  <a:schemeClr val="bg1"/>
                </a:solidFill>
                <a:latin typeface="黑体" panose="02010609060101010101" charset="-122"/>
                <a:ea typeface="黑体" panose="02010609060101010101" charset="-122"/>
                <a:cs typeface="黑体" panose="02010609060101010101" charset="-122"/>
              </a:rPr>
              <a:t> Spring Boot</a:t>
            </a:r>
            <a:r>
              <a:rPr lang="zh-CN" altLang="en-US" sz="3200" kern="0" dirty="0" smtClean="0">
                <a:solidFill>
                  <a:schemeClr val="bg1"/>
                </a:solidFill>
                <a:latin typeface="黑体" panose="02010609060101010101" charset="-122"/>
                <a:ea typeface="黑体" panose="02010609060101010101" charset="-122"/>
                <a:cs typeface="黑体" panose="02010609060101010101" charset="-122"/>
              </a:rPr>
              <a:t>框架</a:t>
            </a:r>
            <a:endParaRPr kumimoji="0" sz="3200" b="0" i="0" kern="0" cap="none" spc="0" normalizeH="0" baseline="0" noProof="0" dirty="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矩形 10"/>
          <p:cNvSpPr/>
          <p:nvPr/>
        </p:nvSpPr>
        <p:spPr>
          <a:xfrm>
            <a:off x="695325" y="4344996"/>
            <a:ext cx="5753601" cy="1963554"/>
          </a:xfrm>
          <a:prstGeom prst="rect">
            <a:avLst/>
          </a:prstGeom>
          <a:solidFill>
            <a:schemeClr val="bg1">
              <a:lumMod val="95000"/>
            </a:schemeClr>
          </a:solidFill>
          <a:ln>
            <a:noFill/>
          </a:ln>
          <a:effectLst>
            <a:outerShdw blurRad="889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p:cNvPicPr>
            <a:picLocks noChangeAspect="1"/>
          </p:cNvPicPr>
          <p:nvPr/>
        </p:nvPicPr>
        <p:blipFill rotWithShape="1">
          <a:blip r:embed="rId3"/>
          <a:srcRect t="154" r="43473" b="26913"/>
          <a:stretch>
            <a:fillRect/>
          </a:stretch>
        </p:blipFill>
        <p:spPr>
          <a:xfrm>
            <a:off x="695325" y="914581"/>
            <a:ext cx="5753601" cy="4175746"/>
          </a:xfrm>
          <a:prstGeom prst="rect">
            <a:avLst/>
          </a:prstGeom>
          <a:solidFill>
            <a:schemeClr val="bg1">
              <a:lumMod val="95000"/>
            </a:schemeClr>
          </a:solidFill>
          <a:ln>
            <a:noFill/>
          </a:ln>
          <a:effectLst>
            <a:outerShdw blurRad="88900" algn="ctr" rotWithShape="0">
              <a:prstClr val="black">
                <a:alpha val="64000"/>
              </a:prstClr>
            </a:outerShdw>
          </a:effectLst>
        </p:spPr>
      </p:pic>
      <p:sp>
        <p:nvSpPr>
          <p:cNvPr id="100" name="文本框 99"/>
          <p:cNvSpPr txBox="1"/>
          <p:nvPr/>
        </p:nvSpPr>
        <p:spPr>
          <a:xfrm>
            <a:off x="6799006" y="914581"/>
            <a:ext cx="5080000" cy="5755422"/>
          </a:xfrm>
          <a:prstGeom prst="rect">
            <a:avLst/>
          </a:prstGeom>
          <a:noFill/>
          <a:ln w="9525">
            <a:noFill/>
          </a:ln>
        </p:spPr>
        <p:txBody>
          <a:bodyPr wrap="square">
            <a:spAutoFit/>
          </a:bodyPr>
          <a:lstStyle/>
          <a:p>
            <a:r>
              <a:rPr lang="en-US" altLang="zh-CN" sz="1600" dirty="0" smtClean="0"/>
              <a:t>Spring Boot</a:t>
            </a:r>
            <a:r>
              <a:rPr lang="zh-CN" altLang="zh-CN" sz="1600" dirty="0" smtClean="0"/>
              <a:t>是由</a:t>
            </a:r>
            <a:r>
              <a:rPr lang="en-US" altLang="zh-CN" sz="1600" dirty="0" err="1" smtClean="0"/>
              <a:t>Pivota</a:t>
            </a:r>
            <a:r>
              <a:rPr lang="zh-CN" altLang="zh-CN" sz="1600" dirty="0" smtClean="0"/>
              <a:t>公司的团队在</a:t>
            </a:r>
            <a:r>
              <a:rPr lang="en-US" altLang="zh-CN" sz="1600" dirty="0" smtClean="0"/>
              <a:t>Spring</a:t>
            </a:r>
            <a:r>
              <a:rPr lang="zh-CN" altLang="zh-CN" sz="1600" dirty="0" smtClean="0"/>
              <a:t>框架的基础上所开发出的一个轻量级应用框架，其设计目的是为了简化使用传统</a:t>
            </a:r>
            <a:r>
              <a:rPr lang="en-US" altLang="zh-CN" sz="1600" dirty="0" smtClean="0"/>
              <a:t>Spring</a:t>
            </a:r>
            <a:r>
              <a:rPr lang="zh-CN" altLang="zh-CN" sz="1600" dirty="0" smtClean="0"/>
              <a:t>框架开发时初始搭建、配置、开发、测试和部署等复杂的流程，满足快速、敏捷开发的需要</a:t>
            </a:r>
            <a:r>
              <a:rPr lang="en-US" altLang="zh-CN" sz="1600" dirty="0" smtClean="0"/>
              <a:t>[[49]</a:t>
            </a:r>
            <a:r>
              <a:rPr lang="zh-CN" altLang="zh-CN" sz="1600" dirty="0" smtClean="0"/>
              <a:t>。传统</a:t>
            </a:r>
            <a:r>
              <a:rPr lang="en-US" altLang="zh-CN" sz="1600" dirty="0" smtClean="0"/>
              <a:t>Spring</a:t>
            </a:r>
            <a:r>
              <a:rPr lang="zh-CN" altLang="zh-CN" sz="1600" dirty="0" smtClean="0"/>
              <a:t>框架开启某些特性或引入第三方依赖时，需要配置大量的</a:t>
            </a:r>
            <a:r>
              <a:rPr lang="en-US" altLang="zh-CN" sz="1600" dirty="0" smtClean="0"/>
              <a:t>XML</a:t>
            </a:r>
            <a:r>
              <a:rPr lang="zh-CN" altLang="zh-CN" sz="1600" dirty="0" smtClean="0"/>
              <a:t>文件，比较繁琐且非常容易出错。而</a:t>
            </a:r>
            <a:r>
              <a:rPr lang="en-US" altLang="zh-CN" sz="1600" dirty="0" err="1" smtClean="0"/>
              <a:t>SpringBoot</a:t>
            </a:r>
            <a:r>
              <a:rPr lang="zh-CN" altLang="zh-CN" sz="1600" dirty="0" smtClean="0"/>
              <a:t>的理念则是“约定大于配置”，它集成了大量第三方依赖的配置，再配合内部自动装配的机制，仅需在</a:t>
            </a:r>
            <a:r>
              <a:rPr lang="en-US" altLang="zh-CN" sz="1600" dirty="0" smtClean="0"/>
              <a:t>Maven</a:t>
            </a:r>
            <a:r>
              <a:rPr lang="zh-CN" altLang="zh-CN" sz="1600" dirty="0" smtClean="0"/>
              <a:t>工程的</a:t>
            </a:r>
            <a:r>
              <a:rPr lang="en-US" altLang="zh-CN" sz="1600" dirty="0" smtClean="0"/>
              <a:t>POM</a:t>
            </a:r>
            <a:r>
              <a:rPr lang="zh-CN" altLang="zh-CN" sz="1600" dirty="0" smtClean="0"/>
              <a:t>文件中添加相关依赖即可实现开箱即用的效果，这使得开发人员更加专注于实现业务逻辑，而不是繁琐的配置。此外，</a:t>
            </a:r>
            <a:r>
              <a:rPr lang="en-US" altLang="zh-CN" sz="1600" dirty="0" smtClean="0"/>
              <a:t>Spring Boot</a:t>
            </a:r>
            <a:r>
              <a:rPr lang="zh-CN" altLang="zh-CN" sz="1600" dirty="0" smtClean="0"/>
              <a:t>内置了</a:t>
            </a:r>
            <a:r>
              <a:rPr lang="en-US" altLang="zh-CN" sz="1600" dirty="0" smtClean="0"/>
              <a:t>S </a:t>
            </a:r>
            <a:r>
              <a:rPr lang="en-US" altLang="zh-CN" sz="1600" dirty="0" err="1" smtClean="0"/>
              <a:t>ervlet</a:t>
            </a:r>
            <a:r>
              <a:rPr lang="zh-CN" altLang="zh-CN" sz="1600" dirty="0" smtClean="0"/>
              <a:t>容器如</a:t>
            </a:r>
            <a:r>
              <a:rPr lang="en-US" altLang="zh-CN" sz="1600" dirty="0" smtClean="0"/>
              <a:t>Tomcat</a:t>
            </a:r>
            <a:r>
              <a:rPr lang="zh-CN" altLang="zh-CN" sz="1600" dirty="0" smtClean="0"/>
              <a:t>和</a:t>
            </a:r>
            <a:r>
              <a:rPr lang="en-US" altLang="zh-CN" sz="1600" dirty="0" smtClean="0"/>
              <a:t>Jetty</a:t>
            </a:r>
            <a:r>
              <a:rPr lang="zh-CN" altLang="zh-CN" sz="1600" dirty="0" smtClean="0"/>
              <a:t>，项目可以直接通过</a:t>
            </a:r>
            <a:r>
              <a:rPr lang="en-US" altLang="zh-CN" sz="1600" dirty="0" smtClean="0"/>
              <a:t>} </a:t>
            </a:r>
            <a:r>
              <a:rPr lang="en-US" altLang="zh-CN" sz="1600" dirty="0" err="1" smtClean="0"/>
              <a:t>ar</a:t>
            </a:r>
            <a:r>
              <a:rPr lang="zh-CN" altLang="zh-CN" sz="1600" dirty="0" smtClean="0"/>
              <a:t>命令在本地启动，无需打包成</a:t>
            </a:r>
            <a:r>
              <a:rPr lang="en-US" altLang="zh-CN" sz="1600" dirty="0" err="1" smtClean="0"/>
              <a:t>wa</a:t>
            </a:r>
            <a:r>
              <a:rPr lang="en-US" altLang="zh-CN" sz="1600" dirty="0" smtClean="0"/>
              <a:t>:</a:t>
            </a:r>
            <a:r>
              <a:rPr lang="zh-CN" altLang="zh-CN" sz="1600" dirty="0" smtClean="0"/>
              <a:t>文件再部署到服务器上，大大减少了测试和部署的成本。目前，</a:t>
            </a:r>
            <a:r>
              <a:rPr lang="en-US" altLang="zh-CN" sz="1600" dirty="0" smtClean="0"/>
              <a:t>Spring Boot</a:t>
            </a:r>
            <a:r>
              <a:rPr lang="zh-CN" altLang="zh-CN" sz="1600" dirty="0" smtClean="0"/>
              <a:t>己经成为了后端服务器应用开发的主流技术</a:t>
            </a:r>
            <a:r>
              <a:rPr lang="en-US" altLang="zh-CN" sz="1600" dirty="0" smtClean="0"/>
              <a:t>[[50]</a:t>
            </a:r>
            <a:r>
              <a:rPr lang="zh-CN" altLang="zh-CN" sz="1600" dirty="0" smtClean="0"/>
              <a:t>，其特点和优势总结如下</a:t>
            </a:r>
            <a:r>
              <a:rPr lang="en-US" altLang="zh-CN" sz="1600" dirty="0" smtClean="0"/>
              <a:t>:</a:t>
            </a:r>
            <a:endParaRPr lang="zh-CN" altLang="zh-CN" sz="1600" dirty="0" smtClean="0"/>
          </a:p>
          <a:p>
            <a:r>
              <a:rPr lang="en-US" altLang="zh-CN" sz="1600" dirty="0" smtClean="0"/>
              <a:t>(1)</a:t>
            </a:r>
            <a:r>
              <a:rPr lang="zh-CN" altLang="zh-CN" sz="1600" dirty="0" smtClean="0"/>
              <a:t>简化配置，遵循“约定大于配置”的理念，减少了样板代码、注释和</a:t>
            </a:r>
            <a:r>
              <a:rPr lang="en-US" altLang="zh-CN" sz="1600" dirty="0" smtClean="0"/>
              <a:t>XML</a:t>
            </a:r>
            <a:r>
              <a:rPr lang="zh-CN" altLang="zh-CN" sz="1600" dirty="0" smtClean="0"/>
              <a:t>配置文件的编写。</a:t>
            </a:r>
          </a:p>
          <a:p>
            <a:r>
              <a:rPr lang="en-US" altLang="zh-CN" sz="1600" dirty="0" smtClean="0"/>
              <a:t>(2)</a:t>
            </a:r>
            <a:r>
              <a:rPr lang="zh-CN" altLang="zh-CN" sz="1600" dirty="0" smtClean="0"/>
              <a:t>内置</a:t>
            </a:r>
            <a:r>
              <a:rPr lang="en-US" altLang="zh-CN" sz="1600" dirty="0" err="1" smtClean="0"/>
              <a:t>Servlet</a:t>
            </a:r>
            <a:r>
              <a:rPr lang="zh-CN" altLang="zh-CN" sz="1600" dirty="0" smtClean="0"/>
              <a:t>容器，可在本地独立运行项目，方便测试和部署。</a:t>
            </a:r>
          </a:p>
          <a:p>
            <a:r>
              <a:rPr lang="en-US" altLang="zh-CN" sz="1600" dirty="0" smtClean="0"/>
              <a:t>(3)</a:t>
            </a:r>
            <a:r>
              <a:rPr lang="zh-CN" altLang="zh-CN" sz="1600" dirty="0" smtClean="0"/>
              <a:t>自动装配，可以非常方便地与</a:t>
            </a:r>
            <a:r>
              <a:rPr lang="en-US" altLang="zh-CN" sz="1600" dirty="0" smtClean="0"/>
              <a:t>Spring</a:t>
            </a:r>
            <a:r>
              <a:rPr lang="zh-CN" altLang="zh-CN" sz="1600" dirty="0" smtClean="0"/>
              <a:t>生态系统中其他框架或第三方依赖集成。</a:t>
            </a:r>
          </a:p>
          <a:p>
            <a:r>
              <a:rPr lang="en-US" altLang="zh-CN" sz="1600" dirty="0" smtClean="0"/>
              <a:t>(4)</a:t>
            </a:r>
            <a:r>
              <a:rPr lang="zh-CN" altLang="zh-CN" sz="1600" dirty="0" smtClean="0"/>
              <a:t>便于快速构建项目，尤其适合构建本系统。</a:t>
            </a:r>
            <a:endParaRPr lang="zh-CN" altLang="zh-CN" sz="1600"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srcRect b="26913"/>
          <a:stretch>
            <a:fillRect/>
          </a:stretch>
        </p:blipFill>
        <p:spPr>
          <a:xfrm>
            <a:off x="0" y="0"/>
            <a:ext cx="12192000" cy="5012267"/>
          </a:xfrm>
          <a:prstGeom prst="rect">
            <a:avLst/>
          </a:prstGeom>
        </p:spPr>
      </p:pic>
      <p:sp>
        <p:nvSpPr>
          <p:cNvPr id="5" name="矩形 4"/>
          <p:cNvSpPr/>
          <p:nvPr/>
        </p:nvSpPr>
        <p:spPr>
          <a:xfrm>
            <a:off x="4310896" y="5293268"/>
            <a:ext cx="3535680" cy="1106805"/>
          </a:xfrm>
          <a:prstGeom prst="rect">
            <a:avLst/>
          </a:prstGeom>
        </p:spPr>
        <p:txBody>
          <a:bodyPr wrap="none">
            <a:spAutoFit/>
          </a:bodyPr>
          <a:lstStyle/>
          <a:p>
            <a:pPr algn="l"/>
            <a:r>
              <a:rPr lang="zh-CN" altLang="en-US" sz="6600" b="1" dirty="0"/>
              <a:t>系统分析</a:t>
            </a:r>
          </a:p>
        </p:txBody>
      </p:sp>
    </p:spTree>
  </p:cSld>
  <p:clrMapOvr>
    <a:masterClrMapping/>
  </p:clrMapOvr>
  <p:transition spd="med">
    <p:pull dir="d"/>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822780" y="1796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系统分析</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 name="矩形 16"/>
          <p:cNvSpPr/>
          <p:nvPr/>
        </p:nvSpPr>
        <p:spPr>
          <a:xfrm>
            <a:off x="4579820" y="1067986"/>
            <a:ext cx="3170360" cy="5044056"/>
          </a:xfrm>
          <a:prstGeom prst="rect">
            <a:avLst/>
          </a:prstGeom>
          <a:solidFill>
            <a:srgbClr val="546F7A"/>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19" name="矩形 18"/>
          <p:cNvSpPr/>
          <p:nvPr/>
        </p:nvSpPr>
        <p:spPr>
          <a:xfrm>
            <a:off x="7992712" y="1067986"/>
            <a:ext cx="3170360" cy="5044056"/>
          </a:xfrm>
          <a:prstGeom prst="rect">
            <a:avLst/>
          </a:prstGeom>
          <a:solidFill>
            <a:srgbClr val="FF6D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21" name="矩形 20"/>
          <p:cNvSpPr/>
          <p:nvPr/>
        </p:nvSpPr>
        <p:spPr>
          <a:xfrm>
            <a:off x="1164308" y="1130085"/>
            <a:ext cx="3170360" cy="5044056"/>
          </a:xfrm>
          <a:prstGeom prst="rect">
            <a:avLst/>
          </a:prstGeom>
          <a:solidFill>
            <a:srgbClr val="398E3D"/>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23" name="左右箭头 22"/>
          <p:cNvSpPr/>
          <p:nvPr/>
        </p:nvSpPr>
        <p:spPr>
          <a:xfrm>
            <a:off x="1547093" y="4635656"/>
            <a:ext cx="8928950" cy="756608"/>
          </a:xfrm>
          <a:prstGeom prst="leftRightArrow">
            <a:avLst/>
          </a:prstGeom>
          <a:solidFill>
            <a:srgbClr val="F1F5F8"/>
          </a:solidFill>
          <a:ln>
            <a:noFill/>
          </a:ln>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grpSp>
        <p:nvGrpSpPr>
          <p:cNvPr id="24" name="Group 11"/>
          <p:cNvGrpSpPr>
            <a:grpSpLocks noChangeAspect="1"/>
          </p:cNvGrpSpPr>
          <p:nvPr/>
        </p:nvGrpSpPr>
        <p:grpSpPr bwMode="auto">
          <a:xfrm>
            <a:off x="8604683" y="1803618"/>
            <a:ext cx="1747164" cy="1240484"/>
            <a:chOff x="1407" y="1098"/>
            <a:chExt cx="800" cy="568"/>
          </a:xfrm>
          <a:solidFill>
            <a:schemeClr val="bg1"/>
          </a:solidFill>
        </p:grpSpPr>
        <p:sp>
          <p:nvSpPr>
            <p:cNvPr id="25"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 name="Freeform 15"/>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 name="Freeform 16"/>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 name="Freeform 17"/>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1" name="Freeform 18"/>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2" name="Freeform 19"/>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33" name="Group 32"/>
          <p:cNvGrpSpPr>
            <a:grpSpLocks noChangeAspect="1"/>
          </p:cNvGrpSpPr>
          <p:nvPr/>
        </p:nvGrpSpPr>
        <p:grpSpPr bwMode="auto">
          <a:xfrm>
            <a:off x="1875907" y="1871319"/>
            <a:ext cx="1747162" cy="1240486"/>
            <a:chOff x="4354" y="1098"/>
            <a:chExt cx="800" cy="568"/>
          </a:xfrm>
          <a:solidFill>
            <a:schemeClr val="bg1"/>
          </a:solidFill>
        </p:grpSpPr>
        <p:sp>
          <p:nvSpPr>
            <p:cNvPr id="34" name="Freeform 33"/>
            <p:cNvSpPr>
              <a:spLocks noEditPoints="1"/>
            </p:cNvSpPr>
            <p:nvPr/>
          </p:nvSpPr>
          <p:spPr bwMode="auto">
            <a:xfrm>
              <a:off x="4441" y="1098"/>
              <a:ext cx="626" cy="423"/>
            </a:xfrm>
            <a:custGeom>
              <a:avLst/>
              <a:gdLst>
                <a:gd name="T0" fmla="*/ 621 w 628"/>
                <a:gd name="T1" fmla="*/ 7 h 423"/>
                <a:gd name="T2" fmla="*/ 605 w 628"/>
                <a:gd name="T3" fmla="*/ 0 h 423"/>
                <a:gd name="T4" fmla="*/ 24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4" y="0"/>
                    <a:pt x="24" y="0"/>
                    <a:pt x="24"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5" name="Freeform 34"/>
            <p:cNvSpPr>
              <a:spLocks noEditPoints="1"/>
            </p:cNvSpPr>
            <p:nvPr/>
          </p:nvSpPr>
          <p:spPr bwMode="auto">
            <a:xfrm>
              <a:off x="4354"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bg1"/>
                </a:solidFill>
              </a:endParaRPr>
            </a:p>
          </p:txBody>
        </p:sp>
        <p:sp>
          <p:nvSpPr>
            <p:cNvPr id="36" name="Freeform 35"/>
            <p:cNvSpPr>
              <a:spLocks noEditPoints="1"/>
            </p:cNvSpPr>
            <p:nvPr/>
          </p:nvSpPr>
          <p:spPr bwMode="auto">
            <a:xfrm>
              <a:off x="4355"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7" name="Freeform 36"/>
            <p:cNvSpPr/>
            <p:nvPr/>
          </p:nvSpPr>
          <p:spPr bwMode="auto">
            <a:xfrm>
              <a:off x="4702" y="1225"/>
              <a:ext cx="50" cy="48"/>
            </a:xfrm>
            <a:custGeom>
              <a:avLst/>
              <a:gdLst>
                <a:gd name="T0" fmla="*/ 50 w 50"/>
                <a:gd name="T1" fmla="*/ 24 h 48"/>
                <a:gd name="T2" fmla="*/ 47 w 50"/>
                <a:gd name="T3" fmla="*/ 36 h 48"/>
                <a:gd name="T4" fmla="*/ 40 w 50"/>
                <a:gd name="T5" fmla="*/ 30 h 48"/>
                <a:gd name="T6" fmla="*/ 41 w 50"/>
                <a:gd name="T7" fmla="*/ 24 h 48"/>
                <a:gd name="T8" fmla="*/ 25 w 50"/>
                <a:gd name="T9" fmla="*/ 8 h 48"/>
                <a:gd name="T10" fmla="*/ 9 w 50"/>
                <a:gd name="T11" fmla="*/ 24 h 48"/>
                <a:gd name="T12" fmla="*/ 19 w 50"/>
                <a:gd name="T13" fmla="*/ 40 h 48"/>
                <a:gd name="T14" fmla="*/ 19 w 50"/>
                <a:gd name="T15" fmla="*/ 48 h 48"/>
                <a:gd name="T16" fmla="*/ 0 w 50"/>
                <a:gd name="T17" fmla="*/ 24 h 48"/>
                <a:gd name="T18" fmla="*/ 25 w 50"/>
                <a:gd name="T19" fmla="*/ 0 h 48"/>
                <a:gd name="T20" fmla="*/ 50 w 50"/>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50" y="24"/>
                  </a:moveTo>
                  <a:cubicBezTo>
                    <a:pt x="50" y="29"/>
                    <a:pt x="48" y="33"/>
                    <a:pt x="47" y="36"/>
                  </a:cubicBezTo>
                  <a:cubicBezTo>
                    <a:pt x="40" y="30"/>
                    <a:pt x="40" y="30"/>
                    <a:pt x="40" y="30"/>
                  </a:cubicBezTo>
                  <a:cubicBezTo>
                    <a:pt x="41" y="28"/>
                    <a:pt x="41" y="26"/>
                    <a:pt x="41" y="24"/>
                  </a:cubicBezTo>
                  <a:cubicBezTo>
                    <a:pt x="41" y="15"/>
                    <a:pt x="34" y="8"/>
                    <a:pt x="25" y="8"/>
                  </a:cubicBezTo>
                  <a:cubicBezTo>
                    <a:pt x="16" y="8"/>
                    <a:pt x="9" y="15"/>
                    <a:pt x="9" y="24"/>
                  </a:cubicBezTo>
                  <a:cubicBezTo>
                    <a:pt x="9" y="31"/>
                    <a:pt x="13" y="37"/>
                    <a:pt x="19" y="40"/>
                  </a:cubicBezTo>
                  <a:cubicBezTo>
                    <a:pt x="19" y="48"/>
                    <a:pt x="19" y="48"/>
                    <a:pt x="19" y="48"/>
                  </a:cubicBezTo>
                  <a:cubicBezTo>
                    <a:pt x="8" y="45"/>
                    <a:pt x="0" y="36"/>
                    <a:pt x="0" y="24"/>
                  </a:cubicBezTo>
                  <a:cubicBezTo>
                    <a:pt x="0" y="11"/>
                    <a:pt x="11" y="0"/>
                    <a:pt x="25" y="0"/>
                  </a:cubicBezTo>
                  <a:cubicBezTo>
                    <a:pt x="39" y="0"/>
                    <a:pt x="50" y="11"/>
                    <a:pt x="50" y="24"/>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8" name="Freeform 37"/>
            <p:cNvSpPr/>
            <p:nvPr/>
          </p:nvSpPr>
          <p:spPr bwMode="auto">
            <a:xfrm>
              <a:off x="4682" y="1204"/>
              <a:ext cx="90" cy="90"/>
            </a:xfrm>
            <a:custGeom>
              <a:avLst/>
              <a:gdLst>
                <a:gd name="T0" fmla="*/ 45 w 90"/>
                <a:gd name="T1" fmla="*/ 0 h 90"/>
                <a:gd name="T2" fmla="*/ 0 w 90"/>
                <a:gd name="T3" fmla="*/ 45 h 90"/>
                <a:gd name="T4" fmla="*/ 39 w 90"/>
                <a:gd name="T5" fmla="*/ 90 h 90"/>
                <a:gd name="T6" fmla="*/ 39 w 90"/>
                <a:gd name="T7" fmla="*/ 82 h 90"/>
                <a:gd name="T8" fmla="*/ 8 w 90"/>
                <a:gd name="T9" fmla="*/ 45 h 90"/>
                <a:gd name="T10" fmla="*/ 45 w 90"/>
                <a:gd name="T11" fmla="*/ 9 h 90"/>
                <a:gd name="T12" fmla="*/ 82 w 90"/>
                <a:gd name="T13" fmla="*/ 45 h 90"/>
                <a:gd name="T14" fmla="*/ 75 w 90"/>
                <a:gd name="T15" fmla="*/ 66 h 90"/>
                <a:gd name="T16" fmla="*/ 81 w 90"/>
                <a:gd name="T17" fmla="*/ 72 h 90"/>
                <a:gd name="T18" fmla="*/ 90 w 90"/>
                <a:gd name="T19" fmla="*/ 45 h 90"/>
                <a:gd name="T20" fmla="*/ 45 w 90"/>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0">
                  <a:moveTo>
                    <a:pt x="45" y="0"/>
                  </a:moveTo>
                  <a:cubicBezTo>
                    <a:pt x="20" y="0"/>
                    <a:pt x="0" y="21"/>
                    <a:pt x="0" y="45"/>
                  </a:cubicBezTo>
                  <a:cubicBezTo>
                    <a:pt x="0" y="68"/>
                    <a:pt x="17" y="87"/>
                    <a:pt x="39" y="90"/>
                  </a:cubicBezTo>
                  <a:cubicBezTo>
                    <a:pt x="39" y="82"/>
                    <a:pt x="39" y="82"/>
                    <a:pt x="39" y="82"/>
                  </a:cubicBezTo>
                  <a:cubicBezTo>
                    <a:pt x="21" y="79"/>
                    <a:pt x="8" y="64"/>
                    <a:pt x="8" y="45"/>
                  </a:cubicBezTo>
                  <a:cubicBezTo>
                    <a:pt x="8" y="25"/>
                    <a:pt x="25" y="9"/>
                    <a:pt x="45" y="9"/>
                  </a:cubicBezTo>
                  <a:cubicBezTo>
                    <a:pt x="65" y="9"/>
                    <a:pt x="82" y="25"/>
                    <a:pt x="82" y="45"/>
                  </a:cubicBezTo>
                  <a:cubicBezTo>
                    <a:pt x="82" y="53"/>
                    <a:pt x="79" y="60"/>
                    <a:pt x="75" y="66"/>
                  </a:cubicBezTo>
                  <a:cubicBezTo>
                    <a:pt x="81" y="72"/>
                    <a:pt x="81" y="72"/>
                    <a:pt x="81" y="72"/>
                  </a:cubicBezTo>
                  <a:cubicBezTo>
                    <a:pt x="87" y="65"/>
                    <a:pt x="90" y="55"/>
                    <a:pt x="90" y="45"/>
                  </a:cubicBezTo>
                  <a:cubicBezTo>
                    <a:pt x="90" y="21"/>
                    <a:pt x="70" y="0"/>
                    <a:pt x="45" y="0"/>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9" name="Freeform 38"/>
            <p:cNvSpPr/>
            <p:nvPr/>
          </p:nvSpPr>
          <p:spPr bwMode="auto">
            <a:xfrm>
              <a:off x="4727" y="1248"/>
              <a:ext cx="99" cy="167"/>
            </a:xfrm>
            <a:custGeom>
              <a:avLst/>
              <a:gdLst>
                <a:gd name="T0" fmla="*/ 0 w 99"/>
                <a:gd name="T1" fmla="*/ 1 h 167"/>
                <a:gd name="T2" fmla="*/ 0 w 99"/>
                <a:gd name="T3" fmla="*/ 1 h 167"/>
                <a:gd name="T4" fmla="*/ 0 w 99"/>
                <a:gd name="T5" fmla="*/ 143 h 167"/>
                <a:gd name="T6" fmla="*/ 0 w 99"/>
                <a:gd name="T7" fmla="*/ 143 h 167"/>
                <a:gd name="T8" fmla="*/ 1 w 99"/>
                <a:gd name="T9" fmla="*/ 143 h 167"/>
                <a:gd name="T10" fmla="*/ 1 w 99"/>
                <a:gd name="T11" fmla="*/ 143 h 167"/>
                <a:gd name="T12" fmla="*/ 29 w 99"/>
                <a:gd name="T13" fmla="*/ 119 h 167"/>
                <a:gd name="T14" fmla="*/ 29 w 99"/>
                <a:gd name="T15" fmla="*/ 119 h 167"/>
                <a:gd name="T16" fmla="*/ 29 w 99"/>
                <a:gd name="T17" fmla="*/ 119 h 167"/>
                <a:gd name="T18" fmla="*/ 30 w 99"/>
                <a:gd name="T19" fmla="*/ 119 h 167"/>
                <a:gd name="T20" fmla="*/ 47 w 99"/>
                <a:gd name="T21" fmla="*/ 163 h 167"/>
                <a:gd name="T22" fmla="*/ 50 w 99"/>
                <a:gd name="T23" fmla="*/ 166 h 167"/>
                <a:gd name="T24" fmla="*/ 54 w 99"/>
                <a:gd name="T25" fmla="*/ 166 h 167"/>
                <a:gd name="T26" fmla="*/ 76 w 99"/>
                <a:gd name="T27" fmla="*/ 157 h 167"/>
                <a:gd name="T28" fmla="*/ 79 w 99"/>
                <a:gd name="T29" fmla="*/ 155 h 167"/>
                <a:gd name="T30" fmla="*/ 79 w 99"/>
                <a:gd name="T31" fmla="*/ 151 h 167"/>
                <a:gd name="T32" fmla="*/ 61 w 99"/>
                <a:gd name="T33" fmla="*/ 107 h 167"/>
                <a:gd name="T34" fmla="*/ 61 w 99"/>
                <a:gd name="T35" fmla="*/ 106 h 167"/>
                <a:gd name="T36" fmla="*/ 61 w 99"/>
                <a:gd name="T37" fmla="*/ 106 h 167"/>
                <a:gd name="T38" fmla="*/ 62 w 99"/>
                <a:gd name="T39" fmla="*/ 106 h 167"/>
                <a:gd name="T40" fmla="*/ 98 w 99"/>
                <a:gd name="T41" fmla="*/ 104 h 167"/>
                <a:gd name="T42" fmla="*/ 99 w 99"/>
                <a:gd name="T43" fmla="*/ 104 h 167"/>
                <a:gd name="T44" fmla="*/ 99 w 99"/>
                <a:gd name="T45" fmla="*/ 104 h 167"/>
                <a:gd name="T46" fmla="*/ 99 w 99"/>
                <a:gd name="T47" fmla="*/ 103 h 167"/>
                <a:gd name="T48" fmla="*/ 1 w 99"/>
                <a:gd name="T49" fmla="*/ 1 h 167"/>
                <a:gd name="T50" fmla="*/ 0 w 99"/>
                <a:gd name="T51"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67">
                  <a:moveTo>
                    <a:pt x="0" y="1"/>
                  </a:moveTo>
                  <a:cubicBezTo>
                    <a:pt x="0" y="1"/>
                    <a:pt x="0" y="1"/>
                    <a:pt x="0" y="1"/>
                  </a:cubicBezTo>
                  <a:cubicBezTo>
                    <a:pt x="0" y="143"/>
                    <a:pt x="0" y="143"/>
                    <a:pt x="0" y="143"/>
                  </a:cubicBezTo>
                  <a:cubicBezTo>
                    <a:pt x="0" y="143"/>
                    <a:pt x="0" y="143"/>
                    <a:pt x="0" y="143"/>
                  </a:cubicBezTo>
                  <a:cubicBezTo>
                    <a:pt x="1" y="143"/>
                    <a:pt x="1" y="143"/>
                    <a:pt x="1" y="143"/>
                  </a:cubicBezTo>
                  <a:cubicBezTo>
                    <a:pt x="1" y="143"/>
                    <a:pt x="1" y="143"/>
                    <a:pt x="1" y="143"/>
                  </a:cubicBezTo>
                  <a:cubicBezTo>
                    <a:pt x="29" y="119"/>
                    <a:pt x="29" y="119"/>
                    <a:pt x="29" y="119"/>
                  </a:cubicBezTo>
                  <a:cubicBezTo>
                    <a:pt x="29" y="119"/>
                    <a:pt x="29" y="119"/>
                    <a:pt x="29" y="119"/>
                  </a:cubicBezTo>
                  <a:cubicBezTo>
                    <a:pt x="29" y="119"/>
                    <a:pt x="29" y="119"/>
                    <a:pt x="29" y="119"/>
                  </a:cubicBezTo>
                  <a:cubicBezTo>
                    <a:pt x="29" y="119"/>
                    <a:pt x="30" y="119"/>
                    <a:pt x="30" y="119"/>
                  </a:cubicBezTo>
                  <a:cubicBezTo>
                    <a:pt x="47" y="163"/>
                    <a:pt x="47" y="163"/>
                    <a:pt x="47" y="163"/>
                  </a:cubicBezTo>
                  <a:cubicBezTo>
                    <a:pt x="48" y="164"/>
                    <a:pt x="49" y="165"/>
                    <a:pt x="50" y="166"/>
                  </a:cubicBezTo>
                  <a:cubicBezTo>
                    <a:pt x="52" y="167"/>
                    <a:pt x="53" y="167"/>
                    <a:pt x="54" y="166"/>
                  </a:cubicBezTo>
                  <a:cubicBezTo>
                    <a:pt x="76" y="157"/>
                    <a:pt x="76" y="157"/>
                    <a:pt x="76" y="157"/>
                  </a:cubicBezTo>
                  <a:cubicBezTo>
                    <a:pt x="77" y="157"/>
                    <a:pt x="78" y="156"/>
                    <a:pt x="79" y="155"/>
                  </a:cubicBezTo>
                  <a:cubicBezTo>
                    <a:pt x="79" y="153"/>
                    <a:pt x="79" y="152"/>
                    <a:pt x="79" y="151"/>
                  </a:cubicBezTo>
                  <a:cubicBezTo>
                    <a:pt x="61" y="107"/>
                    <a:pt x="61" y="107"/>
                    <a:pt x="61" y="107"/>
                  </a:cubicBezTo>
                  <a:cubicBezTo>
                    <a:pt x="61" y="106"/>
                    <a:pt x="61" y="106"/>
                    <a:pt x="61" y="106"/>
                  </a:cubicBezTo>
                  <a:cubicBezTo>
                    <a:pt x="61" y="106"/>
                    <a:pt x="61" y="106"/>
                    <a:pt x="61" y="106"/>
                  </a:cubicBezTo>
                  <a:cubicBezTo>
                    <a:pt x="61" y="106"/>
                    <a:pt x="62" y="106"/>
                    <a:pt x="62" y="106"/>
                  </a:cubicBezTo>
                  <a:cubicBezTo>
                    <a:pt x="98" y="104"/>
                    <a:pt x="98" y="104"/>
                    <a:pt x="98" y="104"/>
                  </a:cubicBezTo>
                  <a:cubicBezTo>
                    <a:pt x="98" y="104"/>
                    <a:pt x="98" y="104"/>
                    <a:pt x="99" y="104"/>
                  </a:cubicBezTo>
                  <a:cubicBezTo>
                    <a:pt x="99" y="104"/>
                    <a:pt x="99" y="104"/>
                    <a:pt x="99" y="104"/>
                  </a:cubicBezTo>
                  <a:cubicBezTo>
                    <a:pt x="99" y="104"/>
                    <a:pt x="99" y="103"/>
                    <a:pt x="99" y="103"/>
                  </a:cubicBezTo>
                  <a:cubicBezTo>
                    <a:pt x="1" y="1"/>
                    <a:pt x="1" y="1"/>
                    <a:pt x="1" y="1"/>
                  </a:cubicBezTo>
                  <a:cubicBezTo>
                    <a:pt x="1" y="1"/>
                    <a:pt x="1" y="0"/>
                    <a:pt x="0" y="1"/>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40" name="Group 121"/>
          <p:cNvGrpSpPr>
            <a:grpSpLocks noChangeAspect="1"/>
          </p:cNvGrpSpPr>
          <p:nvPr/>
        </p:nvGrpSpPr>
        <p:grpSpPr bwMode="auto">
          <a:xfrm>
            <a:off x="5380942" y="1880055"/>
            <a:ext cx="1452328" cy="1236118"/>
            <a:chOff x="515" y="3088"/>
            <a:chExt cx="665" cy="566"/>
          </a:xfrm>
          <a:solidFill>
            <a:schemeClr val="bg1"/>
          </a:solidFill>
        </p:grpSpPr>
        <p:sp>
          <p:nvSpPr>
            <p:cNvPr id="41" name="Freeform 122"/>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2"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3" name="Freeform 124"/>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4" name="Freeform 125"/>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5" name="Freeform 126"/>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6" name="Freeform 127"/>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7" name="Freeform 128"/>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8" name="Freeform 129"/>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9" name="Freeform 130"/>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50" name="矩形 49"/>
          <p:cNvSpPr/>
          <p:nvPr/>
        </p:nvSpPr>
        <p:spPr>
          <a:xfrm>
            <a:off x="5232918" y="3652113"/>
            <a:ext cx="1706880" cy="460375"/>
          </a:xfrm>
          <a:prstGeom prst="rect">
            <a:avLst/>
          </a:prstGeom>
        </p:spPr>
        <p:txBody>
          <a:bodyPr wrap="none">
            <a:spAutoFit/>
          </a:bodyPr>
          <a:lstStyle/>
          <a:p>
            <a:pPr algn="ctr"/>
            <a:r>
              <a:rPr lang="zh-CN" altLang="en-US" sz="2400" b="1" dirty="0">
                <a:solidFill>
                  <a:schemeClr val="bg1"/>
                </a:solidFill>
              </a:rPr>
              <a:t>可行性分析</a:t>
            </a:r>
          </a:p>
        </p:txBody>
      </p:sp>
      <p:sp>
        <p:nvSpPr>
          <p:cNvPr id="52" name="矩形 51"/>
          <p:cNvSpPr/>
          <p:nvPr/>
        </p:nvSpPr>
        <p:spPr>
          <a:xfrm>
            <a:off x="8598007" y="3652113"/>
            <a:ext cx="2031325" cy="461665"/>
          </a:xfrm>
          <a:prstGeom prst="rect">
            <a:avLst/>
          </a:prstGeom>
        </p:spPr>
        <p:txBody>
          <a:bodyPr wrap="none">
            <a:spAutoFit/>
          </a:bodyPr>
          <a:lstStyle/>
          <a:p>
            <a:pPr algn="ctr"/>
            <a:r>
              <a:rPr lang="zh-CN" altLang="en-US" sz="2400" b="1" dirty="0" smtClean="0">
                <a:solidFill>
                  <a:schemeClr val="bg1"/>
                </a:solidFill>
              </a:rPr>
              <a:t>系统</a:t>
            </a:r>
            <a:r>
              <a:rPr lang="zh-CN" altLang="en-US" sz="2400" b="1" dirty="0" smtClean="0">
                <a:solidFill>
                  <a:schemeClr val="bg1"/>
                </a:solidFill>
              </a:rPr>
              <a:t>流程分析</a:t>
            </a:r>
            <a:endParaRPr lang="zh-CN" altLang="en-US" sz="2400" b="1" dirty="0">
              <a:solidFill>
                <a:schemeClr val="bg1"/>
              </a:solidFill>
            </a:endParaRPr>
          </a:p>
        </p:txBody>
      </p:sp>
      <p:sp>
        <p:nvSpPr>
          <p:cNvPr id="54" name="矩形 53"/>
          <p:cNvSpPr/>
          <p:nvPr/>
        </p:nvSpPr>
        <p:spPr>
          <a:xfrm>
            <a:off x="1421682" y="3652113"/>
            <a:ext cx="2646878" cy="461665"/>
          </a:xfrm>
          <a:prstGeom prst="rect">
            <a:avLst/>
          </a:prstGeom>
        </p:spPr>
        <p:txBody>
          <a:bodyPr wrap="none">
            <a:spAutoFit/>
          </a:bodyPr>
          <a:lstStyle/>
          <a:p>
            <a:pPr algn="ctr"/>
            <a:r>
              <a:rPr lang="zh-CN" altLang="en-US" sz="2400" b="1" dirty="0" smtClean="0">
                <a:solidFill>
                  <a:schemeClr val="bg1"/>
                </a:solidFill>
              </a:rPr>
              <a:t>系统功能需求分析</a:t>
            </a:r>
            <a:endParaRPr lang="zh-CN" altLang="en-US" sz="2400" b="1" dirty="0">
              <a:solidFill>
                <a:schemeClr val="bg1"/>
              </a:solidFill>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1">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4">
      <a:majorFont>
        <a:latin typeface="Segoe UI"/>
        <a:ea typeface="微软雅黑"/>
        <a:cs typeface=""/>
      </a:majorFont>
      <a:minorFont>
        <a:latin typeface="Segoe U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150</TotalTime>
  <Words>1864</Words>
  <Application>Microsoft Office PowerPoint</Application>
  <PresentationFormat>自定义</PresentationFormat>
  <Paragraphs>79</Paragraphs>
  <Slides>21</Slides>
  <Notes>10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21</vt:i4>
      </vt:variant>
    </vt:vector>
  </HeadingPairs>
  <TitlesOfParts>
    <vt:vector size="23" baseType="lpstr">
      <vt:lpstr>office 1</vt:lpstr>
      <vt:lpstr>Microsoft Visio 绘图</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tukuppt</dc:title>
  <dc:subject>熊猫办公</dc:subject>
  <dc:creator>www.tukuppt.com</dc:creator>
  <cp:keywords>tukuppt</cp:keywords>
  <cp:lastModifiedBy>Administrator</cp:lastModifiedBy>
  <cp:revision>31</cp:revision>
  <dcterms:created xsi:type="dcterms:W3CDTF">2019-12-31T02:46:00Z</dcterms:created>
  <dcterms:modified xsi:type="dcterms:W3CDTF">2023-05-08T15:12:06Z</dcterms:modified>
  <cp:category>tukuppt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2052-11.1.0.9339</vt:lpwstr>
  </property>
</Properties>
</file>